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8"/>
  </p:notesMasterIdLst>
  <p:sldIdLst>
    <p:sldId id="256" r:id="rId2"/>
    <p:sldId id="257" r:id="rId3"/>
    <p:sldId id="259" r:id="rId4"/>
    <p:sldId id="260" r:id="rId5"/>
    <p:sldId id="263" r:id="rId6"/>
    <p:sldId id="262" r:id="rId7"/>
    <p:sldId id="315" r:id="rId8"/>
    <p:sldId id="264" r:id="rId9"/>
    <p:sldId id="309" r:id="rId10"/>
    <p:sldId id="300" r:id="rId11"/>
    <p:sldId id="275" r:id="rId12"/>
    <p:sldId id="276" r:id="rId13"/>
    <p:sldId id="277" r:id="rId14"/>
    <p:sldId id="278" r:id="rId15"/>
    <p:sldId id="310" r:id="rId16"/>
    <p:sldId id="272" r:id="rId17"/>
    <p:sldId id="317" r:id="rId18"/>
    <p:sldId id="316" r:id="rId19"/>
    <p:sldId id="281" r:id="rId20"/>
    <p:sldId id="282" r:id="rId21"/>
    <p:sldId id="284" r:id="rId22"/>
    <p:sldId id="287" r:id="rId23"/>
    <p:sldId id="288" r:id="rId24"/>
    <p:sldId id="286" r:id="rId25"/>
    <p:sldId id="292" r:id="rId26"/>
    <p:sldId id="293" r:id="rId27"/>
    <p:sldId id="294" r:id="rId28"/>
    <p:sldId id="314" r:id="rId29"/>
    <p:sldId id="311" r:id="rId30"/>
    <p:sldId id="312" r:id="rId31"/>
    <p:sldId id="313" r:id="rId32"/>
    <p:sldId id="297" r:id="rId33"/>
    <p:sldId id="308" r:id="rId34"/>
    <p:sldId id="274" r:id="rId35"/>
    <p:sldId id="306" r:id="rId36"/>
    <p:sldId id="31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4132" autoAdjust="0"/>
  </p:normalViewPr>
  <p:slideViewPr>
    <p:cSldViewPr snapToGrid="0">
      <p:cViewPr varScale="1">
        <p:scale>
          <a:sx n="81" d="100"/>
          <a:sy n="81" d="100"/>
        </p:scale>
        <p:origin x="70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0T12:29:58.780"/>
    </inkml:context>
    <inkml:brush xml:id="br0">
      <inkml:brushProperty name="width" value="0.05" units="cm"/>
      <inkml:brushProperty name="height" value="0.05" units="cm"/>
      <inkml:brushProperty name="color" value="#FAA93A"/>
    </inkml:brush>
  </inkml:definitions>
  <inkml:trace contextRef="#ctx0" brushRef="#br0">1 651 24575,'21'1'0,"0"2"0,0 0 0,0 2 0,-1 0 0,34 14 0,6 1 0,12 0 0,0-4 0,2-2 0,95 5 0,627-16 0,-745-3 0,-1-3 0,0-2 0,0-2 0,0-2 0,69-23 0,462-145 0,-87 29 0,-223 61 0,201-74 0,-152 43 0,-258 87 0,-61 31 0,-1 0 0,1 0 0,-1 0 0,1 0 0,-1 0 0,1 0 0,-1 0 0,1 0 0,-1 0 0,1 0 0,-1 0 0,1 0 0,-1 0 0,1 1 0,-1-1 0,1 0 0,-1 0 0,1 0 0,-1 1 0,0-1 0,1 0 0,-1 1 0,1-1 0,-1 0 0,0 1 0,1-1 0,-1 0 0,0 1 0,1-1 0,-1 1 0,0-1 0,0 1 0,1-1 0,-1 1 0,0-1 0,0 1 0,0-1 0,0 1 0,1-1 0,-1 1 0,0-1 0,0 1 0,0-1 0,-1 2 0,2 25 0,-1-26 0,-3 21 0,0 0 0,-2-1 0,0 0 0,-2 1 0,0-2 0,-11 24 0,-70 114 0,41-77 0,-42 60 0,-7 12 0,92-144 21,0 1 0,0 0 0,1 0 0,-2 14 0,-5 13-1491,5-21-5356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9T15:02:08.005"/>
    </inkml:context>
    <inkml:brush xml:id="br0">
      <inkml:brushProperty name="width" value="0.05" units="cm"/>
      <inkml:brushProperty name="height" value="0.05" units="cm"/>
      <inkml:brushProperty name="color" value="#E71224"/>
    </inkml:brush>
  </inkml:definitions>
  <inkml:trace contextRef="#ctx0" brushRef="#br0">1016 303 24575,'-30'-1'0,"1"-1"0,0-1 0,-1-2 0,1 0 0,1-2 0,-52-20 0,-134-41 0,180 54 0,24 10 0,0 0 0,0 0 0,0 1 0,0 0 0,-12-2 0,5 2 0,0-1 0,0-1 0,0-1 0,1 0 0,-19-11 0,-33-11 0,31 15 0,-125-35 0,123 36-1365,23 6-5461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9T11:27:04.352"/>
    </inkml:context>
    <inkml:brush xml:id="br0">
      <inkml:brushProperty name="width" value="0.1" units="cm"/>
      <inkml:brushProperty name="height" value="0.1" units="cm"/>
    </inkml:brush>
  </inkml:definitions>
  <inkml:trace contextRef="#ctx0" brushRef="#br0">4045 0 24575,'-1050'0'0,"989"1"0,0 2 0,-106 20 0,123-13 0,0 2 0,2 2 0,-1 2 0,-59 31 0,-6 12 0,-163 117 0,40-5 0,-403 323 0,560-429 0,-37 32 0,-117 131 0,207-203 0,2 1 0,1 1 0,1 1 0,-18 42 0,-43 125 0,30-66 0,-180 444 0,192-482 0,5-20 0,4 1 0,-26 112 0,14 21 0,-64 277 0,96-446-273,1-1 0,1 1 0,3-1 0,2 66 0,0-79-6553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9T11:27:05.696"/>
    </inkml:context>
    <inkml:brush xml:id="br0">
      <inkml:brushProperty name="width" value="0.1" units="cm"/>
      <inkml:brushProperty name="height" value="0.1" units="cm"/>
    </inkml:brush>
  </inkml:definitions>
  <inkml:trace contextRef="#ctx0" brushRef="#br0">1 0 24575,'3'55'0,"2"1"0,16 67 0,-10-65 0,33 171 0,28 175 0,-70-385 0,1 7 0,12 48 0,-14-68 0,1 0 0,0 0 0,1 0 0,-1-1 0,1 1 0,0-1 0,0 1 0,1-1 0,0 0 0,0 0 0,0 0 0,0-1 0,7 6 0,-6-7 0,0 0 0,1-1 0,-1 1 0,1-1 0,-1 0 0,1-1 0,0 1 0,-1-1 0,12 0 0,60-1 0,-43-1 0,88 0 0,109-2 0,-196 0 0,0-3 0,-1-1 0,0-1 0,0-2 0,52-23 0,-41 17 0,-13 5-1365,-6 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9T11:27:18.419"/>
    </inkml:context>
    <inkml:brush xml:id="br0">
      <inkml:brushProperty name="width" value="0.1" units="cm"/>
      <inkml:brushProperty name="height" value="0.1" units="cm"/>
    </inkml:brush>
  </inkml:definitions>
  <inkml:trace contextRef="#ctx0" brushRef="#br0">29 2336 24575,'1'-172'0,"-3"-197"0,-11 182 0,-1-49 0,31-330 0,19 283 0,-34 269 0,1-1 0,0 1 0,2 0 0,-1 0 0,2 0 0,0 1 0,0-1 0,1 2 0,1-1 0,9-11 0,-3 7 0,0 2 0,1 0 0,0 1 0,1 0 0,1 1 0,22-13 0,19-5 0,0 3 0,2 2 0,92-25 0,-143 48 0,290-76 0,-232 67 0,0 3 0,108 0 0,-108 10 0,0 3 0,129 24 0,-92-5 0,166 39 0,-207-44 0,-1 3 0,71 34 0,-59-24 0,2-4 0,151 34 0,-111-32 0,49 7 16,-96-23-1397,-48-9-5445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9T11:27:20.002"/>
    </inkml:context>
    <inkml:brush xml:id="br0">
      <inkml:brushProperty name="width" value="0.1" units="cm"/>
      <inkml:brushProperty name="height" value="0.1" units="cm"/>
    </inkml:brush>
  </inkml:definitions>
  <inkml:trace contextRef="#ctx0" brushRef="#br0">290 0 24575,'5'1'0,"0"0"0,0 1 0,0-1 0,0 1 0,0 0 0,0 0 0,0 1 0,-1-1 0,1 1 0,-1 0 0,0 0 0,6 6 0,1 0 0,22 17 0,-1 3 0,-1 0 0,-2 2 0,-1 1 0,27 39 0,-19-16 0,-2 1 0,44 98 0,-70-136 0,0 1 0,-1 1 0,-1 0 0,4 28 0,-9-46 0,-1 0 0,0-1 0,0 1 0,0 0 0,-1-1 0,1 1 0,0 0 0,-1-1 0,1 1 0,-1 0 0,1-1 0,-1 1 0,0-1 0,0 1 0,0-1 0,1 1 0,-1-1 0,-1 0 0,1 1 0,0-1 0,-2 2 0,-35 19 0,21-13 0,-56 31 0,-180 93 0,132-74 9,-98 42-1383,191-90-5452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4T17:23:55.304"/>
    </inkml:context>
    <inkml:brush xml:id="br0">
      <inkml:brushProperty name="width" value="0.05" units="cm"/>
      <inkml:brushProperty name="height" value="0.05" units="cm"/>
      <inkml:brushProperty name="color" value="#E71224"/>
    </inkml:brush>
  </inkml:definitions>
  <inkml:trace contextRef="#ctx0" brushRef="#br0">856 158 24575,'-4'-1'0,"1"0"0,0 0 0,-1-1 0,1 1 0,0-1 0,-1 0 0,1 0 0,0 0 0,-3-3 0,-13-8 0,-17-4 0,-1 2 0,-1 2 0,1 1 0,-70-12 0,-161-8 0,230 28 0,14 2 0,-16-2 0,0 2 0,-52 2 0,90 0 0,0 1 0,0-1 0,0 0 0,0 0 0,0 1 0,0-1 0,0 1 0,1-1 0,-1 1 0,0 0 0,0 0 0,1 0 0,-1 0 0,0 0 0,1 0 0,-1 0 0,1 1 0,0-1 0,-1 1 0,1-1 0,0 1 0,-1 1 0,1 0 0,0-1 0,0 1 0,1-1 0,-1 1 0,1-1 0,-1 1 0,1 0 0,0-1 0,0 1 0,1 0 0,-1-1 0,0 1 0,1 0 0,1 2 0,3 10 0,0-1 0,2 0 0,0 0 0,11 16 0,-18-29 0,37 55 0,3-2 0,56 61 0,105 84 0,-128-135 0,154 101 0,-216-159 0,1 0 0,0 0 0,0-1 0,1-1 0,-1 0 0,1-1 0,15 2 0,93 6 0,-72-9 0,0-2 0,67-10 0,-88 5 0,0-1 0,0-1 0,-1-1 0,0-2 0,40-19 0,-42 15 0,0 0 0,-1-1 0,0-2 0,25-22 0,-37 27 0,-1 0 0,0 0 0,0-1 0,-2-1 0,1 1 0,-2-1 0,0-1 0,10-25 0,-11 25 0,1-7 0,0 0 0,6-31 0,-12 48 0,-1 0 0,-1-1 0,1 1 0,-1 0 0,0-1 0,0 1 0,0-1 0,-1 1 0,0 0 0,0 0 0,0-1 0,-1 1 0,0 0 0,0 0 0,-5-9 0,-1 3 0,-1 1 0,0 0 0,-1 0 0,0 1 0,0 0 0,-1 1 0,-1 0 0,1 1 0,-21-10 0,-13-3 0,-61-19 0,96 35 0,-26-6 0,-1 0 0,0 3 0,0 1 0,-38-1 0,-151 6 0,17 0 0,186-1 5,-36-8-1,26 3-1378,13 4-5452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4T17:23:57.957"/>
    </inkml:context>
    <inkml:brush xml:id="br0">
      <inkml:brushProperty name="width" value="0.05" units="cm"/>
      <inkml:brushProperty name="height" value="0.05" units="cm"/>
      <inkml:brushProperty name="color" value="#E71224"/>
    </inkml:brush>
  </inkml:definitions>
  <inkml:trace contextRef="#ctx0" brushRef="#br0">656 2 24575,'-31'0'0,"5"-1"0,-1 1 0,1 1 0,0 1 0,0 1 0,0 1 0,0 2 0,-32 11 0,17 2 0,1 3 0,1 2 0,-71 54 0,43-28 0,60-46 0,1 0 0,0 1 0,0 0 0,0 0 0,0 1 0,1 0 0,0 0 0,0 0 0,1 1 0,-1-1 0,1 1 0,1 0 0,0 0 0,0 0 0,0 1 0,1-1 0,-1 1 0,2 0 0,-1-1 0,1 1 0,1 0 0,-1 0 0,2 12 0,0 51 0,3-1 0,15 78 0,-13-121 0,0 1 0,2-1 0,1-1 0,1 0 0,1 0 0,1-1 0,2 0 0,21 30 0,-25-43 0,1 0 0,0-1 0,1 0 0,0-1 0,1 0 0,0-1 0,1-1 0,20 10 0,8 1 0,72 23 0,-58-26 0,1-2 0,1-3 0,0-2 0,0-3 0,0-2 0,90-7 0,-136 2 0,0 0 0,0-1 0,0 0 0,-1-1 0,1-1 0,-1 0 0,17-8 0,-23 9 0,1 0 0,0-1 0,0 0 0,-1 0 0,0 0 0,0-1 0,0 0 0,-1 0 0,1 0 0,-1-1 0,0 1 0,-1-1 0,1 0 0,3-10 0,5-18 0,-2-1 0,-1 0 0,-1-1 0,-3 1 0,0-1 0,-3 0 0,-1-1 0,-1 1 0,-2 0 0,-13-64 0,9 75 0,-2 2 0,0-1 0,-2 1 0,0 0 0,-2 1 0,-1 0 0,0 1 0,-1 1 0,-2 0 0,0 1 0,-1 0 0,0 2 0,-2 0 0,0 1 0,-31-20 0,-12-13 0,47 35 0,-1 1 0,-1 1 0,-26-15 0,-154-55 0,95 42 0,54 25-1365,28 11-5461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0T12:30:00.268"/>
    </inkml:context>
    <inkml:brush xml:id="br0">
      <inkml:brushProperty name="width" value="0.05" units="cm"/>
      <inkml:brushProperty name="height" value="0.05" units="cm"/>
      <inkml:brushProperty name="color" value="#FAA93A"/>
    </inkml:brush>
  </inkml:definitions>
  <inkml:trace contextRef="#ctx0" brushRef="#br0">853 311 24575,'-15'-1'0,"0"-1"0,0-1 0,0 0 0,-23-10 0,9 4 0,-31-8 0,-92-14 0,141 28 0,0 0 0,1 0 0,-1-1 0,0 0 0,1-1 0,0 0 0,-12-9 0,8 5 0,-1 1 0,-19-7 0,25 11 0,0-1 0,0 0 0,0 0 0,-15-13 0,17 13 0,0 0 0,0 0 0,0 0 0,-1 1 0,0 0 0,0 0 0,-9-3 0,-9-1 36,1-1 0,-23-12 0,27 11-527,-1 0 0,-43-11 0,46 17-6335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6:34:56.270"/>
    </inkml:context>
    <inkml:brush xml:id="br0">
      <inkml:brushProperty name="width" value="0.035" units="cm"/>
      <inkml:brushProperty name="height" value="0.035" units="cm"/>
    </inkml:brush>
  </inkml:definitions>
  <inkml:trace contextRef="#ctx0" brushRef="#br0">0 0 24575,'116'6'0,"219"40"0,-33-2 0,413-8 0,1-36 0,-274-3 0,571 3 0,-849-13 0,3-1 0,-92 15-1365,-53-1-5461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6:34:57.476"/>
    </inkml:context>
    <inkml:brush xml:id="br0">
      <inkml:brushProperty name="width" value="0.035" units="cm"/>
      <inkml:brushProperty name="height" value="0.035" units="cm"/>
    </inkml:brush>
  </inkml:definitions>
  <inkml:trace contextRef="#ctx0" brushRef="#br0">0 0 24575,'15'1'0,"0"0"0,24 6 0,8 0 0,1257 82 0,-1165-88 0,528-5 0,-298-25 0,-192 12 0,-65 6 0,221-9 0,475 21-1365,-770-1-5461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7T06:34:58.995"/>
    </inkml:context>
    <inkml:brush xml:id="br0">
      <inkml:brushProperty name="width" value="0.035" units="cm"/>
      <inkml:brushProperty name="height" value="0.035" units="cm"/>
    </inkml:brush>
  </inkml:definitions>
  <inkml:trace contextRef="#ctx0" brushRef="#br0">45 1 24575,'533'552'0,"475"449"0,-980-978 0,58 37 0,-59-43 0,-23-14 0,0-1 0,0 1 0,-1 0 0,1 0 0,-1 0 0,1 0 0,-1 1 0,-1-1 0,1 1 0,3 5 0,-5-7 0,0 1 0,-1-1 0,1 0 0,0 0 0,-1 1 0,0-1 0,0 0 0,1 1 0,-2-1 0,1 1 0,0-1 0,0 0 0,-1 1 0,1-1 0,-1 0 0,1 0 0,-1 1 0,0-1 0,0 0 0,0 0 0,0 0 0,-3 3 0,-5 7 0,0 0 0,-1 0 0,0-1 0,-1 0 0,-18 13 0,-69 46 0,72-53 0,-577 352 0,-129-30 0,649-304 0,-41 7-1365,108-35-5461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9T15:01:31.208"/>
    </inkml:context>
    <inkml:brush xml:id="br0">
      <inkml:brushProperty name="width" value="0.05" units="cm"/>
      <inkml:brushProperty name="height" value="0.05" units="cm"/>
      <inkml:brushProperty name="color" value="#E71224"/>
    </inkml:brush>
  </inkml:definitions>
  <inkml:trace contextRef="#ctx0" brushRef="#br0">27 2908 24575,'-13'-236'0,"1"38"0,11-200 0,2 207 0,1 151 0,3-1 0,1 1 0,2 1 0,14-42 0,3-17 0,-14 47 0,18-71 0,18-191 0,-45-48 0,-4 185 0,2-215 0,0 381 0,0-1 0,1 0 0,0 0 0,0 0 0,1 1 0,1-1 0,0 1 0,0-1 0,8-15 0,-10 25 0,0 0 0,-1 0 0,1 1 0,0-1 0,-1 0 0,1 1 0,0-1 0,0 1 0,0-1 0,-1 1 0,1-1 0,0 1 0,0 0 0,0-1 0,0 1 0,0 0 0,0 0 0,0-1 0,0 1 0,0 0 0,0 0 0,0 0 0,0 0 0,0 0 0,0 1 0,0-1 0,0 0 0,-1 0 0,1 1 0,0-1 0,0 0 0,0 1 0,0-1 0,0 1 0,0-1 0,0 2 0,33 26 0,-32-26 0,54 59 0,76 110 0,-78-98 0,65 104 0,32 41 0,-76-117 0,27 30 0,-42-58-1365,-44-51-5461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9T15:01:32.986"/>
    </inkml:context>
    <inkml:brush xml:id="br0">
      <inkml:brushProperty name="width" value="0.05" units="cm"/>
      <inkml:brushProperty name="height" value="0.05" units="cm"/>
      <inkml:brushProperty name="color" value="#E71224"/>
    </inkml:brush>
  </inkml:definitions>
  <inkml:trace contextRef="#ctx0" brushRef="#br0">779 1 24575,'0'3'0,"-1"0"0,0 0 0,0 0 0,-1 0 0,1 0 0,-1 0 0,1 0 0,-1 0 0,0-1 0,0 1 0,0-1 0,-5 5 0,-5 7 0,-75 100 0,-184 187 0,244-275 0,-1-2 0,-59 39 0,56-42 0,18-11 0,-1 0 0,1-1 0,-1-1 0,-1-1 0,0 0 0,0 0 0,-20 5 0,-25 5-1365,43-13-5461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9T15:02:05.361"/>
    </inkml:context>
    <inkml:brush xml:id="br0">
      <inkml:brushProperty name="width" value="0.05" units="cm"/>
      <inkml:brushProperty name="height" value="0.05" units="cm"/>
      <inkml:brushProperty name="color" value="#E71224"/>
    </inkml:brush>
  </inkml:definitions>
  <inkml:trace contextRef="#ctx0" brushRef="#br0">1 2839 24575,'3'-1'0,"1"1"0,-1-1 0,1 0 0,0 0 0,-1 0 0,0 0 0,1-1 0,-1 1 0,0-1 0,1 0 0,-1 0 0,0 0 0,-1-1 0,1 1 0,0-1 0,2-2 0,6-7 0,-1-1 0,10-16 0,-18 27 0,18-32 0,0 0 0,25-66 0,19-82 0,-41 111 0,-13 41 0,-2 0 0,0 0 0,-3 0 0,0-1 0,0-62 0,-2 29 0,23-126 0,-18 140 0,3-2 0,2 2 0,3 0 0,1 1 0,32-62 0,-41 94 0,0-2 0,0 1 0,2 0 0,0 0 0,0 1 0,26-30 0,76-86 0,-69 78 0,69-66 0,-65 76 0,271-230 0,-192 170 0,-3 3 0,204-162 0,-315 253 0,1 1 0,0 0 0,1 1 0,0 1 0,1 0 0,-1 1 0,32-11 0,4-1 0,-1-1 0,72-42 0,-56 35-1365,-45 19-5461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9T15:02:06.802"/>
    </inkml:context>
    <inkml:brush xml:id="br0">
      <inkml:brushProperty name="width" value="0.05" units="cm"/>
      <inkml:brushProperty name="height" value="0.05" units="cm"/>
      <inkml:brushProperty name="color" value="#E71224"/>
    </inkml:brush>
  </inkml:definitions>
  <inkml:trace contextRef="#ctx0" brushRef="#br0">153 1 24575,'0'727'0,"0"-714"0,-1-1 0,-1 0 0,0-1 0,0 1 0,-1 0 0,-1-1 0,0 1 0,0-1 0,-10 17 0,4-12 0,0 0 0,-2 0 0,0-1 0,0 0 0,-19 16 0,9-3-1365,15-13-5461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E1AF-CD91-477E-A5CD-2CF745047FC3}" type="datetimeFigureOut">
              <a:rPr lang="en-US" smtClean="0"/>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5F648-04D0-40B3-A1C1-966F96F3EF81}" type="slidenum">
              <a:rPr lang="en-US" smtClean="0"/>
              <a:t>‹#›</a:t>
            </a:fld>
            <a:endParaRPr lang="en-US"/>
          </a:p>
        </p:txBody>
      </p:sp>
    </p:spTree>
    <p:extLst>
      <p:ext uri="{BB962C8B-B14F-4D97-AF65-F5344CB8AC3E}">
        <p14:creationId xmlns:p14="http://schemas.microsoft.com/office/powerpoint/2010/main" val="344239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5F648-04D0-40B3-A1C1-966F96F3EF81}" type="slidenum">
              <a:rPr lang="en-US" smtClean="0"/>
              <a:t>1</a:t>
            </a:fld>
            <a:endParaRPr lang="en-US"/>
          </a:p>
        </p:txBody>
      </p:sp>
    </p:spTree>
    <p:extLst>
      <p:ext uri="{BB962C8B-B14F-4D97-AF65-F5344CB8AC3E}">
        <p14:creationId xmlns:p14="http://schemas.microsoft.com/office/powerpoint/2010/main" val="347570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5F648-04D0-40B3-A1C1-966F96F3EF81}" type="slidenum">
              <a:rPr lang="en-US" smtClean="0"/>
              <a:t>8</a:t>
            </a:fld>
            <a:endParaRPr lang="en-US"/>
          </a:p>
        </p:txBody>
      </p:sp>
    </p:spTree>
    <p:extLst>
      <p:ext uri="{BB962C8B-B14F-4D97-AF65-F5344CB8AC3E}">
        <p14:creationId xmlns:p14="http://schemas.microsoft.com/office/powerpoint/2010/main" val="267745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5F648-04D0-40B3-A1C1-966F96F3EF81}" type="slidenum">
              <a:rPr lang="en-US" smtClean="0"/>
              <a:t>26</a:t>
            </a:fld>
            <a:endParaRPr lang="en-US"/>
          </a:p>
        </p:txBody>
      </p:sp>
    </p:spTree>
    <p:extLst>
      <p:ext uri="{BB962C8B-B14F-4D97-AF65-F5344CB8AC3E}">
        <p14:creationId xmlns:p14="http://schemas.microsoft.com/office/powerpoint/2010/main" val="2031915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5F648-04D0-40B3-A1C1-966F96F3EF81}" type="slidenum">
              <a:rPr lang="en-US" smtClean="0"/>
              <a:t>27</a:t>
            </a:fld>
            <a:endParaRPr lang="en-US"/>
          </a:p>
        </p:txBody>
      </p:sp>
    </p:spTree>
    <p:extLst>
      <p:ext uri="{BB962C8B-B14F-4D97-AF65-F5344CB8AC3E}">
        <p14:creationId xmlns:p14="http://schemas.microsoft.com/office/powerpoint/2010/main" val="326364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netstat -</a:t>
            </a:r>
            <a:r>
              <a:rPr lang="en-US" sz="1200" kern="1200" dirty="0" err="1">
                <a:solidFill>
                  <a:schemeClr val="tx1"/>
                </a:solidFill>
                <a:effectLst/>
                <a:latin typeface="+mn-lt"/>
                <a:ea typeface="+mn-ea"/>
                <a:cs typeface="+mn-cs"/>
              </a:rPr>
              <a:t>ano</a:t>
            </a:r>
            <a:r>
              <a:rPr lang="en-US" sz="1200" kern="1200" dirty="0">
                <a:solidFill>
                  <a:schemeClr val="tx1"/>
                </a:solidFill>
                <a:effectLst/>
                <a:latin typeface="+mn-lt"/>
                <a:ea typeface="+mn-ea"/>
                <a:cs typeface="+mn-cs"/>
              </a:rPr>
              <a:t> -p </a:t>
            </a:r>
            <a:r>
              <a:rPr lang="en-US" sz="1200" kern="1200" dirty="0" err="1">
                <a:solidFill>
                  <a:schemeClr val="tx1"/>
                </a:solidFill>
                <a:effectLst/>
                <a:latin typeface="+mn-lt"/>
                <a:ea typeface="+mn-ea"/>
                <a:cs typeface="+mn-cs"/>
              </a:rPr>
              <a:t>udp</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findstr</a:t>
            </a:r>
            <a:r>
              <a:rPr lang="en-US" sz="1200" kern="1200" dirty="0">
                <a:solidFill>
                  <a:schemeClr val="tx1"/>
                </a:solidFill>
                <a:effectLst/>
                <a:latin typeface="+mn-lt"/>
                <a:ea typeface="+mn-ea"/>
                <a:cs typeface="+mn-cs"/>
              </a:rPr>
              <a:t> :12345</a:t>
            </a:r>
            <a:br>
              <a:rPr lang="en-US" sz="1200" kern="1200" dirty="0">
                <a:solidFill>
                  <a:schemeClr val="tx1"/>
                </a:solidFill>
                <a:effectLst/>
                <a:latin typeface="+mn-lt"/>
                <a:ea typeface="+mn-ea"/>
                <a:cs typeface="+mn-cs"/>
              </a:rPr>
            </a:br>
            <a:r>
              <a:rPr lang="en-US" sz="1200" b="1" kern="1200" dirty="0" err="1">
                <a:solidFill>
                  <a:schemeClr val="tx1"/>
                </a:solidFill>
                <a:effectLst/>
                <a:latin typeface="+mn-lt"/>
                <a:ea typeface="+mn-ea"/>
                <a:cs typeface="+mn-cs"/>
              </a:rPr>
              <a:t>taskkill</a:t>
            </a:r>
            <a:r>
              <a:rPr lang="en-US" sz="1200" b="1" kern="1200" dirty="0">
                <a:solidFill>
                  <a:schemeClr val="tx1"/>
                </a:solidFill>
                <a:effectLst/>
                <a:latin typeface="+mn-lt"/>
                <a:ea typeface="+mn-ea"/>
                <a:cs typeface="+mn-cs"/>
              </a:rPr>
              <a:t> /PID 2928 /F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A35F648-04D0-40B3-A1C1-966F96F3EF81}" type="slidenum">
              <a:rPr lang="en-US" smtClean="0"/>
              <a:t>30</a:t>
            </a:fld>
            <a:endParaRPr lang="en-US"/>
          </a:p>
        </p:txBody>
      </p:sp>
    </p:spTree>
    <p:extLst>
      <p:ext uri="{BB962C8B-B14F-4D97-AF65-F5344CB8AC3E}">
        <p14:creationId xmlns:p14="http://schemas.microsoft.com/office/powerpoint/2010/main" val="1002108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5F648-04D0-40B3-A1C1-966F96F3EF81}" type="slidenum">
              <a:rPr lang="en-US" smtClean="0"/>
              <a:t>34</a:t>
            </a:fld>
            <a:endParaRPr lang="en-US"/>
          </a:p>
        </p:txBody>
      </p:sp>
    </p:spTree>
    <p:extLst>
      <p:ext uri="{BB962C8B-B14F-4D97-AF65-F5344CB8AC3E}">
        <p14:creationId xmlns:p14="http://schemas.microsoft.com/office/powerpoint/2010/main" val="1052231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FDA2C19-F762-465B-95FC-6E90C035EDB8}" type="datetimeFigureOut">
              <a:rPr lang="en-US" smtClean="0"/>
              <a:t>12/10/2025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221345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DA2C19-F762-465B-95FC-6E90C035EDB8}"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2273085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DA2C19-F762-465B-95FC-6E90C035EDB8}"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2843508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DA2C19-F762-465B-95FC-6E90C035EDB8}"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CA87E-DFAC-40D2-AAC9-16C242A1A7C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17129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DA2C19-F762-465B-95FC-6E90C035EDB8}"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2410320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FDA2C19-F762-465B-95FC-6E90C035EDB8}" type="datetimeFigureOut">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2705269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FDA2C19-F762-465B-95FC-6E90C035EDB8}" type="datetimeFigureOut">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873626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DA2C19-F762-465B-95FC-6E90C035EDB8}"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3917318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DA2C19-F762-465B-95FC-6E90C035EDB8}"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338701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DA2C19-F762-465B-95FC-6E90C035EDB8}"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3059162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DA2C19-F762-465B-95FC-6E90C035EDB8}"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1472254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DA2C19-F762-465B-95FC-6E90C035EDB8}"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1641379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DA2C19-F762-465B-95FC-6E90C035EDB8}" type="datetimeFigureOut">
              <a:rPr lang="en-US" smtClean="0"/>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3024846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DA2C19-F762-465B-95FC-6E90C035EDB8}" type="datetimeFigureOut">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71893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DA2C19-F762-465B-95FC-6E90C035EDB8}" type="datetimeFigureOut">
              <a:rPr lang="en-US" smtClean="0"/>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124003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DA2C19-F762-465B-95FC-6E90C035EDB8}"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1526925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DA2C19-F762-465B-95FC-6E90C035EDB8}"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CA87E-DFAC-40D2-AAC9-16C242A1A7C7}" type="slidenum">
              <a:rPr lang="en-US" smtClean="0"/>
              <a:t>‹#›</a:t>
            </a:fld>
            <a:endParaRPr lang="en-US"/>
          </a:p>
        </p:txBody>
      </p:sp>
    </p:spTree>
    <p:extLst>
      <p:ext uri="{BB962C8B-B14F-4D97-AF65-F5344CB8AC3E}">
        <p14:creationId xmlns:p14="http://schemas.microsoft.com/office/powerpoint/2010/main" val="240769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FDA2C19-F762-465B-95FC-6E90C035EDB8}" type="datetimeFigureOut">
              <a:rPr lang="en-US" smtClean="0"/>
              <a:t>12/10/2025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0CA87E-DFAC-40D2-AAC9-16C242A1A7C7}" type="slidenum">
              <a:rPr lang="en-US" smtClean="0"/>
              <a:t>‹#›</a:t>
            </a:fld>
            <a:endParaRPr lang="en-US"/>
          </a:p>
        </p:txBody>
      </p:sp>
    </p:spTree>
    <p:extLst>
      <p:ext uri="{BB962C8B-B14F-4D97-AF65-F5344CB8AC3E}">
        <p14:creationId xmlns:p14="http://schemas.microsoft.com/office/powerpoint/2010/main" val="4264199737"/>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2.png"/><Relationship Id="rId7" Type="http://schemas.openxmlformats.org/officeDocument/2006/relationships/image" Target="../media/image5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54.png"/><Relationship Id="rId5" Type="http://schemas.openxmlformats.org/officeDocument/2006/relationships/image" Target="../media/image24.pn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customXml" Target="../ink/ink7.xml"/><Relationship Id="rId18" Type="http://schemas.openxmlformats.org/officeDocument/2006/relationships/customXml" Target="../ink/ink10.xml"/><Relationship Id="rId3" Type="http://schemas.openxmlformats.org/officeDocument/2006/relationships/image" Target="../media/image30.png"/><Relationship Id="rId7"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29.png"/><Relationship Id="rId16" Type="http://schemas.openxmlformats.org/officeDocument/2006/relationships/customXml" Target="../ink/ink9.xml"/><Relationship Id="rId1" Type="http://schemas.openxmlformats.org/officeDocument/2006/relationships/slideLayout" Target="../slideLayouts/slideLayout2.xml"/><Relationship Id="rId5" Type="http://schemas.openxmlformats.org/officeDocument/2006/relationships/customXml" Target="../ink/ink6.xml"/><Relationship Id="rId15" Type="http://schemas.openxmlformats.org/officeDocument/2006/relationships/image" Target="../media/image65.png"/><Relationship Id="rId10" Type="http://schemas.openxmlformats.org/officeDocument/2006/relationships/customXml" Target="../ink/ink8.xml"/><Relationship Id="rId19" Type="http://schemas.openxmlformats.org/officeDocument/2006/relationships/image" Target="../media/image67.png"/><Relationship Id="rId4" Type="http://schemas.openxmlformats.org/officeDocument/2006/relationships/image" Target="../media/image31.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74.png"/><Relationship Id="rId3" Type="http://schemas.openxmlformats.org/officeDocument/2006/relationships/image" Target="../media/image31.png"/><Relationship Id="rId7" Type="http://schemas.openxmlformats.org/officeDocument/2006/relationships/image" Target="../media/image71.png"/><Relationship Id="rId12" Type="http://schemas.openxmlformats.org/officeDocument/2006/relationships/customXml" Target="../ink/ink1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73.png"/><Relationship Id="rId5" Type="http://schemas.openxmlformats.org/officeDocument/2006/relationships/image" Target="../media/image33.png"/><Relationship Id="rId10" Type="http://schemas.openxmlformats.org/officeDocument/2006/relationships/customXml" Target="../ink/ink13.xml"/><Relationship Id="rId4" Type="http://schemas.openxmlformats.org/officeDocument/2006/relationships/image" Target="../media/image32.png"/><Relationship Id="rId9" Type="http://schemas.openxmlformats.org/officeDocument/2006/relationships/image" Target="../media/image72.png"/><Relationship Id="rId1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6.png"/><Relationship Id="rId7" Type="http://schemas.openxmlformats.org/officeDocument/2006/relationships/customXml" Target="../ink/ink16.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customXml" Target="../ink/ink15.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17EFB17-68C2-A1FF-6F89-8E69F25526EE}"/>
              </a:ext>
            </a:extLst>
          </p:cNvPr>
          <p:cNvSpPr>
            <a:spLocks noGrp="1"/>
          </p:cNvSpPr>
          <p:nvPr>
            <p:ph idx="1"/>
          </p:nvPr>
        </p:nvSpPr>
        <p:spPr>
          <a:xfrm>
            <a:off x="1380930" y="410546"/>
            <a:ext cx="9750456" cy="6036907"/>
          </a:xfrm>
        </p:spPr>
        <p:txBody>
          <a:bodyPr>
            <a:normAutofit/>
          </a:bodyPr>
          <a:lstStyle/>
          <a:p>
            <a:pPr marL="0" indent="0">
              <a:buNone/>
            </a:pPr>
            <a:r>
              <a:rPr lang="en-US" sz="7200" b="1" dirty="0">
                <a:solidFill>
                  <a:schemeClr val="bg1"/>
                </a:solidFill>
              </a:rPr>
              <a:t>Network Security of 5G Ecosystems</a:t>
            </a:r>
            <a:endParaRPr lang="en-US" sz="3200" dirty="0">
              <a:solidFill>
                <a:schemeClr val="bg1"/>
              </a:solidFill>
            </a:endParaRPr>
          </a:p>
          <a:p>
            <a:pPr marL="0" indent="0">
              <a:buNone/>
            </a:pPr>
            <a:endParaRPr lang="en-US" sz="3200" dirty="0">
              <a:solidFill>
                <a:schemeClr val="bg1"/>
              </a:solidFill>
            </a:endParaRPr>
          </a:p>
          <a:p>
            <a:pPr marL="0" indent="0">
              <a:buNone/>
            </a:pPr>
            <a:endParaRPr lang="en-US" sz="3400" dirty="0">
              <a:solidFill>
                <a:schemeClr val="bg1"/>
              </a:solidFill>
            </a:endParaRPr>
          </a:p>
          <a:p>
            <a:pPr marL="0" indent="0">
              <a:buNone/>
            </a:pPr>
            <a:endParaRPr lang="en-US" sz="3400" dirty="0">
              <a:solidFill>
                <a:schemeClr val="bg1"/>
              </a:solidFill>
            </a:endParaRPr>
          </a:p>
          <a:p>
            <a:pPr marL="0" indent="0">
              <a:buNone/>
            </a:pPr>
            <a:r>
              <a:rPr lang="en-US" sz="3400" dirty="0">
                <a:solidFill>
                  <a:schemeClr val="bg1"/>
                </a:solidFill>
              </a:rPr>
              <a:t>Ege HARPUTLU, Network &amp; Cybersecurity Engineer</a:t>
            </a:r>
            <a:endParaRPr lang="en-US" sz="3000" dirty="0">
              <a:solidFill>
                <a:schemeClr val="bg1"/>
              </a:solidFill>
            </a:endParaRPr>
          </a:p>
        </p:txBody>
      </p:sp>
    </p:spTree>
    <p:extLst>
      <p:ext uri="{BB962C8B-B14F-4D97-AF65-F5344CB8AC3E}">
        <p14:creationId xmlns:p14="http://schemas.microsoft.com/office/powerpoint/2010/main" val="1279806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981ED-C8C6-DCAF-95CF-7F8F232D535A}"/>
              </a:ext>
            </a:extLst>
          </p:cNvPr>
          <p:cNvSpPr>
            <a:spLocks noGrp="1"/>
          </p:cNvSpPr>
          <p:nvPr>
            <p:ph type="title"/>
          </p:nvPr>
        </p:nvSpPr>
        <p:spPr>
          <a:xfrm>
            <a:off x="1115008" y="-175087"/>
            <a:ext cx="10557587" cy="1286905"/>
          </a:xfrm>
        </p:spPr>
        <p:txBody>
          <a:bodyPr>
            <a:normAutofit/>
          </a:bodyPr>
          <a:lstStyle/>
          <a:p>
            <a:r>
              <a:rPr lang="en-US" b="1" dirty="0">
                <a:solidFill>
                  <a:schemeClr val="bg1"/>
                </a:solidFill>
              </a:rPr>
              <a:t>5G-BASED network SECURITY WEAKNESSES</a:t>
            </a:r>
          </a:p>
        </p:txBody>
      </p:sp>
      <p:sp>
        <p:nvSpPr>
          <p:cNvPr id="3" name="Content Placeholder 2">
            <a:extLst>
              <a:ext uri="{FF2B5EF4-FFF2-40B4-BE49-F238E27FC236}">
                <a16:creationId xmlns:a16="http://schemas.microsoft.com/office/drawing/2014/main" id="{56C239B2-2F45-0BC7-C209-55C5B1EFC3DA}"/>
              </a:ext>
            </a:extLst>
          </p:cNvPr>
          <p:cNvSpPr>
            <a:spLocks noGrp="1"/>
          </p:cNvSpPr>
          <p:nvPr>
            <p:ph idx="1"/>
          </p:nvPr>
        </p:nvSpPr>
        <p:spPr>
          <a:xfrm>
            <a:off x="914383" y="1474236"/>
            <a:ext cx="10176621" cy="5250438"/>
          </a:xfrm>
        </p:spPr>
        <p:txBody>
          <a:bodyPr>
            <a:noAutofit/>
          </a:bodyPr>
          <a:lstStyle/>
          <a:p>
            <a:r>
              <a:rPr lang="en-US" sz="1600" dirty="0">
                <a:solidFill>
                  <a:schemeClr val="bg1"/>
                </a:solidFill>
                <a:latin typeface="Arial" panose="020B0604020202020204" pitchFamily="34" charset="0"/>
                <a:cs typeface="Arial" panose="020B0604020202020204" pitchFamily="34" charset="0"/>
              </a:rPr>
              <a:t>Expanded Attack Surface (entry points to attack like IoT, SDN, MEC, cloud, API, physical hardware)</a:t>
            </a:r>
            <a:br>
              <a:rPr lang="en-US" sz="1600" dirty="0">
                <a:solidFill>
                  <a:schemeClr val="bg1"/>
                </a:solidFill>
                <a:latin typeface="Arial" panose="020B0604020202020204" pitchFamily="34" charset="0"/>
                <a:cs typeface="Arial" panose="020B0604020202020204" pitchFamily="34" charset="0"/>
              </a:rPr>
            </a:br>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Unfamiliar Protocols &amp; Technologies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GTP-U in backhaul</a:t>
            </a:r>
            <a:br>
              <a:rPr lang="en-US" sz="1600" dirty="0">
                <a:solidFill>
                  <a:schemeClr val="bg1"/>
                </a:solidFill>
                <a:latin typeface="Arial" panose="020B0604020202020204" pitchFamily="34" charset="0"/>
                <a:cs typeface="Arial" panose="020B0604020202020204" pitchFamily="34" charset="0"/>
              </a:rPr>
            </a:br>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Security Lag vs. Ultra-Low Latency</a:t>
            </a:r>
            <a:br>
              <a:rPr lang="en-US" sz="1600" dirty="0">
                <a:solidFill>
                  <a:schemeClr val="bg1"/>
                </a:solidFill>
                <a:latin typeface="Arial" panose="020B0604020202020204" pitchFamily="34" charset="0"/>
                <a:cs typeface="Arial" panose="020B0604020202020204" pitchFamily="34" charset="0"/>
              </a:rPr>
            </a:br>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Initial Connection Vulnerabilities (RAN)</a:t>
            </a:r>
            <a:br>
              <a:rPr lang="en-US" sz="1600" dirty="0">
                <a:solidFill>
                  <a:schemeClr val="bg1"/>
                </a:solidFill>
                <a:latin typeface="Arial" panose="020B0604020202020204" pitchFamily="34" charset="0"/>
                <a:cs typeface="Arial" panose="020B0604020202020204" pitchFamily="34" charset="0"/>
              </a:rPr>
            </a:br>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Slice Misconfiguration Risks</a:t>
            </a: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endParaRPr lang="en-US" sz="18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CEC68A8-DD1C-2468-983D-A0929087CA6B}"/>
              </a:ext>
            </a:extLst>
          </p:cNvPr>
          <p:cNvPicPr>
            <a:picLocks noChangeAspect="1"/>
          </p:cNvPicPr>
          <p:nvPr/>
        </p:nvPicPr>
        <p:blipFill>
          <a:blip r:embed="rId2"/>
          <a:stretch>
            <a:fillRect/>
          </a:stretch>
        </p:blipFill>
        <p:spPr>
          <a:xfrm>
            <a:off x="4861250" y="1912776"/>
            <a:ext cx="7330750" cy="4945223"/>
          </a:xfrm>
          <a:prstGeom prst="rect">
            <a:avLst/>
          </a:prstGeom>
        </p:spPr>
      </p:pic>
      <p:grpSp>
        <p:nvGrpSpPr>
          <p:cNvPr id="8" name="Group 7">
            <a:extLst>
              <a:ext uri="{FF2B5EF4-FFF2-40B4-BE49-F238E27FC236}">
                <a16:creationId xmlns:a16="http://schemas.microsoft.com/office/drawing/2014/main" id="{481F262D-DE6D-CE05-3506-56EFE05132CE}"/>
              </a:ext>
            </a:extLst>
          </p:cNvPr>
          <p:cNvGrpSpPr/>
          <p:nvPr/>
        </p:nvGrpSpPr>
        <p:grpSpPr>
          <a:xfrm>
            <a:off x="3647982" y="5167944"/>
            <a:ext cx="1437120" cy="431640"/>
            <a:chOff x="3825264" y="5038193"/>
            <a:chExt cx="1437120" cy="43164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A9A4F1D-DEC2-04C4-47D5-C6DF63A6E064}"/>
                    </a:ext>
                  </a:extLst>
                </p14:cNvPr>
                <p14:cNvContentPartPr/>
                <p14:nvPr/>
              </p14:nvContentPartPr>
              <p14:xfrm>
                <a:off x="3825264" y="5158793"/>
                <a:ext cx="1435680" cy="311040"/>
              </p14:xfrm>
            </p:contentPart>
          </mc:Choice>
          <mc:Fallback xmlns="">
            <p:pic>
              <p:nvPicPr>
                <p:cNvPr id="6" name="Ink 5">
                  <a:extLst>
                    <a:ext uri="{FF2B5EF4-FFF2-40B4-BE49-F238E27FC236}">
                      <a16:creationId xmlns:a16="http://schemas.microsoft.com/office/drawing/2014/main" id="{1A9A4F1D-DEC2-04C4-47D5-C6DF63A6E064}"/>
                    </a:ext>
                  </a:extLst>
                </p:cNvPr>
                <p:cNvPicPr/>
                <p:nvPr/>
              </p:nvPicPr>
              <p:blipFill>
                <a:blip r:embed="rId4"/>
                <a:stretch>
                  <a:fillRect/>
                </a:stretch>
              </p:blipFill>
              <p:spPr>
                <a:xfrm>
                  <a:off x="3816624" y="5150153"/>
                  <a:ext cx="14533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430BB88-4097-7DE7-F3AA-9985A1C7D40C}"/>
                    </a:ext>
                  </a:extLst>
                </p14:cNvPr>
                <p14:cNvContentPartPr/>
                <p14:nvPr/>
              </p14:nvContentPartPr>
              <p14:xfrm>
                <a:off x="4954944" y="5038193"/>
                <a:ext cx="307440" cy="112320"/>
              </p14:xfrm>
            </p:contentPart>
          </mc:Choice>
          <mc:Fallback xmlns="">
            <p:pic>
              <p:nvPicPr>
                <p:cNvPr id="7" name="Ink 6">
                  <a:extLst>
                    <a:ext uri="{FF2B5EF4-FFF2-40B4-BE49-F238E27FC236}">
                      <a16:creationId xmlns:a16="http://schemas.microsoft.com/office/drawing/2014/main" id="{4430BB88-4097-7DE7-F3AA-9985A1C7D40C}"/>
                    </a:ext>
                  </a:extLst>
                </p:cNvPr>
                <p:cNvPicPr/>
                <p:nvPr/>
              </p:nvPicPr>
              <p:blipFill>
                <a:blip r:embed="rId6"/>
                <a:stretch>
                  <a:fillRect/>
                </a:stretch>
              </p:blipFill>
              <p:spPr>
                <a:xfrm>
                  <a:off x="4945944" y="5029193"/>
                  <a:ext cx="325080" cy="129960"/>
                </a:xfrm>
                <a:prstGeom prst="rect">
                  <a:avLst/>
                </a:prstGeom>
              </p:spPr>
            </p:pic>
          </mc:Fallback>
        </mc:AlternateContent>
      </p:grpSp>
    </p:spTree>
    <p:extLst>
      <p:ext uri="{BB962C8B-B14F-4D97-AF65-F5344CB8AC3E}">
        <p14:creationId xmlns:p14="http://schemas.microsoft.com/office/powerpoint/2010/main" val="343695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EA9E2-5F3A-2E50-36A5-4490CDC167A5}"/>
              </a:ext>
            </a:extLst>
          </p:cNvPr>
          <p:cNvSpPr>
            <a:spLocks noGrp="1"/>
          </p:cNvSpPr>
          <p:nvPr>
            <p:ph type="title"/>
          </p:nvPr>
        </p:nvSpPr>
        <p:spPr>
          <a:xfrm>
            <a:off x="1141413" y="93306"/>
            <a:ext cx="9905998" cy="973493"/>
          </a:xfrm>
        </p:spPr>
        <p:txBody>
          <a:bodyPr>
            <a:normAutofit fontScale="90000"/>
          </a:bodyPr>
          <a:lstStyle/>
          <a:p>
            <a:r>
              <a:rPr lang="en-US" b="1" dirty="0">
                <a:solidFill>
                  <a:schemeClr val="bg1"/>
                </a:solidFill>
              </a:rPr>
              <a:t>Are TRADITIONAL Security Measures STILL Enough?</a:t>
            </a:r>
          </a:p>
        </p:txBody>
      </p:sp>
      <p:sp>
        <p:nvSpPr>
          <p:cNvPr id="4" name="Rectangle 1">
            <a:extLst>
              <a:ext uri="{FF2B5EF4-FFF2-40B4-BE49-F238E27FC236}">
                <a16:creationId xmlns:a16="http://schemas.microsoft.com/office/drawing/2014/main" id="{E95350C1-2105-F9FA-BBA8-2E4EBFDB2000}"/>
              </a:ext>
            </a:extLst>
          </p:cNvPr>
          <p:cNvSpPr>
            <a:spLocks noGrp="1" noChangeArrowheads="1"/>
          </p:cNvSpPr>
          <p:nvPr>
            <p:ph idx="1"/>
          </p:nvPr>
        </p:nvSpPr>
        <p:spPr bwMode="auto">
          <a:xfrm>
            <a:off x="870825" y="1941529"/>
            <a:ext cx="11050587"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 Most traditional defense systems assume trusted internal zones.</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8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 SDN environments introduce new, dynamic attack surfaces — static rules can’t adapt.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bg1"/>
              </a:solidFill>
              <a:effectLst/>
              <a:latin typeface="Arial" panose="020B0604020202020204" pitchFamily="34" charset="0"/>
            </a:endParaRPr>
          </a:p>
          <a:p>
            <a:pPr marL="0" lvl="0" indent="0" eaLnBrk="0" fontAlgn="base" hangingPunct="0">
              <a:lnSpc>
                <a:spcPct val="100000"/>
              </a:lnSpc>
              <a:spcBef>
                <a:spcPct val="0"/>
              </a:spcBef>
              <a:spcAft>
                <a:spcPct val="0"/>
              </a:spcAft>
              <a:buSzTx/>
              <a:buFontTx/>
              <a:buChar char="•"/>
            </a:pPr>
            <a:r>
              <a:rPr kumimoji="0" lang="en-US" altLang="en-US" sz="1800" i="0" u="none" strike="noStrike" cap="none" normalizeH="0" baseline="0" dirty="0">
                <a:ln>
                  <a:noFill/>
                </a:ln>
                <a:solidFill>
                  <a:schemeClr val="bg1"/>
                </a:solidFill>
                <a:effectLst/>
                <a:latin typeface="Arial" panose="020B0604020202020204" pitchFamily="34" charset="0"/>
              </a:rPr>
              <a:t> </a:t>
            </a:r>
            <a:r>
              <a:rPr lang="en-US" sz="1800" dirty="0">
                <a:solidFill>
                  <a:schemeClr val="bg1"/>
                </a:solidFill>
                <a:latin typeface="Arial" panose="020B0604020202020204" pitchFamily="34" charset="0"/>
                <a:cs typeface="Arial" panose="020B0604020202020204" pitchFamily="34" charset="0"/>
              </a:rPr>
              <a:t>The device nodes in the edge computing or IoT devices generally have no security </a:t>
            </a:r>
            <a:r>
              <a:rPr kumimoji="0" lang="en-US" altLang="en-US" sz="1800" i="0" u="none" strike="noStrike" cap="none" normalizeH="0" baseline="0" dirty="0">
                <a:ln>
                  <a:noFill/>
                </a:ln>
                <a:solidFill>
                  <a:schemeClr val="bg1"/>
                </a:solidFill>
                <a:effectLst/>
                <a:latin typeface="Arial" panose="020B0604020202020204" pitchFamily="34" charset="0"/>
                <a:cs typeface="Arial" panose="020B0604020202020204" pitchFamily="34" charset="0"/>
              </a:rPr>
              <a:t>are rarely patched / updated</a:t>
            </a:r>
            <a:r>
              <a:rPr kumimoji="0" lang="en-US" altLang="en-US" sz="180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8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SzTx/>
              <a:buFontTx/>
              <a:buChar char="•"/>
            </a:pPr>
            <a:r>
              <a:rPr lang="en-US" sz="1800" dirty="0">
                <a:solidFill>
                  <a:schemeClr val="bg1"/>
                </a:solidFill>
                <a:latin typeface="Arial" panose="020B0604020202020204" pitchFamily="34" charset="0"/>
                <a:cs typeface="Arial" panose="020B0604020202020204" pitchFamily="34" charset="0"/>
              </a:rPr>
              <a:t> Quantum computing can break classical encryptions.</a:t>
            </a:r>
            <a:endParaRPr kumimoji="0" lang="en-US" altLang="en-US" sz="180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6139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89F4A-0D8F-83FF-202C-5033A9498404}"/>
              </a:ext>
            </a:extLst>
          </p:cNvPr>
          <p:cNvSpPr>
            <a:spLocks noGrp="1"/>
          </p:cNvSpPr>
          <p:nvPr>
            <p:ph type="title"/>
          </p:nvPr>
        </p:nvSpPr>
        <p:spPr>
          <a:xfrm>
            <a:off x="1291123" y="2469097"/>
            <a:ext cx="10054901" cy="1919806"/>
          </a:xfrm>
        </p:spPr>
        <p:txBody>
          <a:bodyPr>
            <a:normAutofit fontScale="90000"/>
          </a:bodyPr>
          <a:lstStyle/>
          <a:p>
            <a:pPr algn="just">
              <a:lnSpc>
                <a:spcPct val="100000"/>
              </a:lnSpc>
            </a:pPr>
            <a:r>
              <a:rPr lang="en-US" sz="4400" dirty="0">
                <a:solidFill>
                  <a:schemeClr val="bg1"/>
                </a:solidFill>
              </a:rPr>
              <a:t>This is why we need a </a:t>
            </a:r>
            <a:r>
              <a:rPr lang="en-US" sz="4400" b="1" dirty="0">
                <a:solidFill>
                  <a:schemeClr val="bg1"/>
                </a:solidFill>
              </a:rPr>
              <a:t>paradigm shift</a:t>
            </a:r>
            <a:r>
              <a:rPr lang="en-US" sz="4400" dirty="0">
                <a:solidFill>
                  <a:schemeClr val="bg1"/>
                </a:solidFill>
              </a:rPr>
              <a:t> </a:t>
            </a:r>
            <a:r>
              <a:rPr lang="en-US" sz="4200" dirty="0">
                <a:solidFill>
                  <a:schemeClr val="bg1"/>
                </a:solidFill>
              </a:rPr>
              <a:t>— MORE MODERN AND future-PROOF METHODS </a:t>
            </a:r>
            <a:br>
              <a:rPr lang="en-US" sz="3800" dirty="0">
                <a:solidFill>
                  <a:schemeClr val="bg1"/>
                </a:solidFill>
              </a:rPr>
            </a:br>
            <a:r>
              <a:rPr lang="en-US" dirty="0">
                <a:solidFill>
                  <a:schemeClr val="bg1"/>
                </a:solidFill>
              </a:rPr>
              <a:t>TO SECURE 5G ECOSYSTEMS…</a:t>
            </a:r>
          </a:p>
        </p:txBody>
      </p:sp>
    </p:spTree>
    <p:extLst>
      <p:ext uri="{BB962C8B-B14F-4D97-AF65-F5344CB8AC3E}">
        <p14:creationId xmlns:p14="http://schemas.microsoft.com/office/powerpoint/2010/main" val="1181938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ACC3-3B9E-D4FE-DC91-7E4646453DED}"/>
              </a:ext>
            </a:extLst>
          </p:cNvPr>
          <p:cNvSpPr>
            <a:spLocks noGrp="1"/>
          </p:cNvSpPr>
          <p:nvPr>
            <p:ph type="title"/>
          </p:nvPr>
        </p:nvSpPr>
        <p:spPr>
          <a:xfrm>
            <a:off x="1141413" y="130630"/>
            <a:ext cx="9905998" cy="715676"/>
          </a:xfrm>
        </p:spPr>
        <p:txBody>
          <a:bodyPr/>
          <a:lstStyle/>
          <a:p>
            <a:r>
              <a:rPr lang="en-US" b="1" dirty="0">
                <a:solidFill>
                  <a:schemeClr val="bg1"/>
                </a:solidFill>
              </a:rPr>
              <a:t>ZERO TRUST SECURITY</a:t>
            </a:r>
          </a:p>
        </p:txBody>
      </p:sp>
      <p:sp>
        <p:nvSpPr>
          <p:cNvPr id="5" name="Rectangle 2">
            <a:extLst>
              <a:ext uri="{FF2B5EF4-FFF2-40B4-BE49-F238E27FC236}">
                <a16:creationId xmlns:a16="http://schemas.microsoft.com/office/drawing/2014/main" id="{63E59877-0318-16E3-1E11-2F33F6138108}"/>
              </a:ext>
            </a:extLst>
          </p:cNvPr>
          <p:cNvSpPr>
            <a:spLocks noGrp="1" noChangeArrowheads="1"/>
          </p:cNvSpPr>
          <p:nvPr>
            <p:ph idx="1"/>
          </p:nvPr>
        </p:nvSpPr>
        <p:spPr bwMode="auto">
          <a:xfrm>
            <a:off x="1141413" y="1282151"/>
            <a:ext cx="68137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SzTx/>
              <a:buFontTx/>
              <a:buChar char="•"/>
            </a:pPr>
            <a:r>
              <a:rPr lang="en-US" sz="1800" dirty="0">
                <a:solidFill>
                  <a:schemeClr val="bg1"/>
                </a:solidFill>
                <a:latin typeface="Arial" panose="020B0604020202020204" pitchFamily="34" charset="0"/>
                <a:cs typeface="Arial" panose="020B0604020202020204" pitchFamily="34" charset="0"/>
              </a:rPr>
              <a:t> We should never trust anything- not users, devices, or services.</a:t>
            </a:r>
          </a:p>
        </p:txBody>
      </p:sp>
      <p:pic>
        <p:nvPicPr>
          <p:cNvPr id="7" name="Picture 6">
            <a:extLst>
              <a:ext uri="{FF2B5EF4-FFF2-40B4-BE49-F238E27FC236}">
                <a16:creationId xmlns:a16="http://schemas.microsoft.com/office/drawing/2014/main" id="{1285E52E-6D98-3EEC-2C80-C7D04BE7AC80}"/>
              </a:ext>
            </a:extLst>
          </p:cNvPr>
          <p:cNvPicPr>
            <a:picLocks noChangeAspect="1"/>
          </p:cNvPicPr>
          <p:nvPr/>
        </p:nvPicPr>
        <p:blipFill>
          <a:blip r:embed="rId2"/>
          <a:stretch>
            <a:fillRect/>
          </a:stretch>
        </p:blipFill>
        <p:spPr>
          <a:xfrm>
            <a:off x="1093221" y="2087328"/>
            <a:ext cx="10002382" cy="4640042"/>
          </a:xfrm>
          <a:prstGeom prst="rect">
            <a:avLst/>
          </a:prstGeom>
        </p:spPr>
      </p:pic>
    </p:spTree>
    <p:extLst>
      <p:ext uri="{BB962C8B-B14F-4D97-AF65-F5344CB8AC3E}">
        <p14:creationId xmlns:p14="http://schemas.microsoft.com/office/powerpoint/2010/main" val="1904551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EFAA-F900-EB52-A29A-ACD22B24B108}"/>
              </a:ext>
            </a:extLst>
          </p:cNvPr>
          <p:cNvSpPr>
            <a:spLocks noGrp="1"/>
          </p:cNvSpPr>
          <p:nvPr>
            <p:ph type="title"/>
          </p:nvPr>
        </p:nvSpPr>
        <p:spPr>
          <a:xfrm>
            <a:off x="1135192" y="158141"/>
            <a:ext cx="9905998" cy="630312"/>
          </a:xfrm>
        </p:spPr>
        <p:txBody>
          <a:bodyPr>
            <a:normAutofit/>
          </a:bodyPr>
          <a:lstStyle/>
          <a:p>
            <a:r>
              <a:rPr lang="en-US" b="1" dirty="0">
                <a:solidFill>
                  <a:schemeClr val="bg1"/>
                </a:solidFill>
              </a:rPr>
              <a:t>QUANTUM-SAFE </a:t>
            </a:r>
            <a:r>
              <a:rPr lang="en-US" b="1" dirty="0" err="1">
                <a:solidFill>
                  <a:schemeClr val="bg1"/>
                </a:solidFill>
              </a:rPr>
              <a:t>NETWORks</a:t>
            </a:r>
            <a:endParaRPr lang="en-US" b="1" dirty="0">
              <a:solidFill>
                <a:schemeClr val="bg1"/>
              </a:solidFill>
            </a:endParaRPr>
          </a:p>
        </p:txBody>
      </p:sp>
      <p:sp>
        <p:nvSpPr>
          <p:cNvPr id="4" name="Rectangle 1">
            <a:extLst>
              <a:ext uri="{FF2B5EF4-FFF2-40B4-BE49-F238E27FC236}">
                <a16:creationId xmlns:a16="http://schemas.microsoft.com/office/drawing/2014/main" id="{99E7D7BC-B2F7-7E23-EC9D-3EBABBB45A6C}"/>
              </a:ext>
            </a:extLst>
          </p:cNvPr>
          <p:cNvSpPr>
            <a:spLocks noGrp="1" noChangeArrowheads="1"/>
          </p:cNvSpPr>
          <p:nvPr>
            <p:ph idx="1"/>
          </p:nvPr>
        </p:nvSpPr>
        <p:spPr bwMode="auto">
          <a:xfrm>
            <a:off x="1135192" y="955321"/>
            <a:ext cx="967574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SzTx/>
              <a:buFontTx/>
              <a:buChar char="•"/>
            </a:pPr>
            <a:r>
              <a:rPr lang="en-US" sz="1600" dirty="0">
                <a:solidFill>
                  <a:schemeClr val="bg1"/>
                </a:solidFill>
                <a:latin typeface="Arial" panose="020B0604020202020204" pitchFamily="34" charset="0"/>
                <a:cs typeface="Arial" panose="020B0604020202020204" pitchFamily="34" charset="0"/>
              </a:rPr>
              <a:t> Robust against quantum computing based attacks.</a:t>
            </a:r>
          </a:p>
          <a:p>
            <a:pPr marL="0" lvl="0" indent="0" eaLnBrk="0" fontAlgn="base" hangingPunct="0">
              <a:lnSpc>
                <a:spcPct val="100000"/>
              </a:lnSpc>
              <a:spcBef>
                <a:spcPct val="0"/>
              </a:spcBef>
              <a:spcAft>
                <a:spcPct val="0"/>
              </a:spcAft>
              <a:buSzTx/>
              <a:buFontTx/>
              <a:buChar char="•"/>
            </a:pPr>
            <a:endParaRPr kumimoji="0" lang="en-US" altLang="en-US" sz="160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bg1"/>
                </a:solidFill>
                <a:effectLst/>
                <a:latin typeface="Arial" panose="020B0604020202020204" pitchFamily="34" charset="0"/>
              </a:rPr>
              <a:t> Can be used in initial connections (RAN) in 5G networks.</a:t>
            </a:r>
          </a:p>
        </p:txBody>
      </p:sp>
      <p:pic>
        <p:nvPicPr>
          <p:cNvPr id="6" name="Picture 5">
            <a:extLst>
              <a:ext uri="{FF2B5EF4-FFF2-40B4-BE49-F238E27FC236}">
                <a16:creationId xmlns:a16="http://schemas.microsoft.com/office/drawing/2014/main" id="{77714A9B-0030-9069-8B32-506F535D6D31}"/>
              </a:ext>
            </a:extLst>
          </p:cNvPr>
          <p:cNvPicPr>
            <a:picLocks noChangeAspect="1"/>
          </p:cNvPicPr>
          <p:nvPr/>
        </p:nvPicPr>
        <p:blipFill>
          <a:blip r:embed="rId2"/>
          <a:stretch>
            <a:fillRect/>
          </a:stretch>
        </p:blipFill>
        <p:spPr>
          <a:xfrm>
            <a:off x="867747" y="1931436"/>
            <a:ext cx="10608906" cy="4861249"/>
          </a:xfrm>
          <a:prstGeom prst="rect">
            <a:avLst/>
          </a:prstGeom>
        </p:spPr>
      </p:pic>
    </p:spTree>
    <p:extLst>
      <p:ext uri="{BB962C8B-B14F-4D97-AF65-F5344CB8AC3E}">
        <p14:creationId xmlns:p14="http://schemas.microsoft.com/office/powerpoint/2010/main" val="2304578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6CA5-5F2F-1385-3D26-ADD51DC793D8}"/>
              </a:ext>
            </a:extLst>
          </p:cNvPr>
          <p:cNvSpPr>
            <a:spLocks noGrp="1"/>
          </p:cNvSpPr>
          <p:nvPr>
            <p:ph type="title"/>
          </p:nvPr>
        </p:nvSpPr>
        <p:spPr>
          <a:xfrm>
            <a:off x="1791461" y="2493971"/>
            <a:ext cx="8752131" cy="1478570"/>
          </a:xfrm>
        </p:spPr>
        <p:txBody>
          <a:bodyPr>
            <a:noAutofit/>
          </a:bodyPr>
          <a:lstStyle/>
          <a:p>
            <a:r>
              <a:rPr lang="en-US" sz="4800" b="1" dirty="0">
                <a:solidFill>
                  <a:schemeClr val="bg1"/>
                </a:solidFill>
              </a:rPr>
              <a:t>POPULAR ATTACKS APPLIED ON 5G ECOSYSTEMS</a:t>
            </a:r>
          </a:p>
        </p:txBody>
      </p:sp>
    </p:spTree>
    <p:extLst>
      <p:ext uri="{BB962C8B-B14F-4D97-AF65-F5344CB8AC3E}">
        <p14:creationId xmlns:p14="http://schemas.microsoft.com/office/powerpoint/2010/main" val="2949898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B360D-7D53-FC28-6A0F-B05F08B12AEA}"/>
              </a:ext>
            </a:extLst>
          </p:cNvPr>
          <p:cNvSpPr>
            <a:spLocks noGrp="1"/>
          </p:cNvSpPr>
          <p:nvPr>
            <p:ph type="title"/>
          </p:nvPr>
        </p:nvSpPr>
        <p:spPr>
          <a:xfrm>
            <a:off x="1048107" y="70387"/>
            <a:ext cx="10419218" cy="657401"/>
          </a:xfrm>
        </p:spPr>
        <p:txBody>
          <a:bodyPr>
            <a:noAutofit/>
          </a:bodyPr>
          <a:lstStyle/>
          <a:p>
            <a:r>
              <a:rPr lang="en-US" sz="3200" b="1" dirty="0">
                <a:solidFill>
                  <a:schemeClr val="bg1"/>
                </a:solidFill>
              </a:rPr>
              <a:t>GENERAL THREAD-LANDSCAPE</a:t>
            </a:r>
          </a:p>
        </p:txBody>
      </p:sp>
      <p:pic>
        <p:nvPicPr>
          <p:cNvPr id="10" name="Picture 9">
            <a:extLst>
              <a:ext uri="{FF2B5EF4-FFF2-40B4-BE49-F238E27FC236}">
                <a16:creationId xmlns:a16="http://schemas.microsoft.com/office/drawing/2014/main" id="{03903955-8BE8-4CE9-6377-6D3AA40EF769}"/>
              </a:ext>
            </a:extLst>
          </p:cNvPr>
          <p:cNvPicPr>
            <a:picLocks noChangeAspect="1"/>
          </p:cNvPicPr>
          <p:nvPr/>
        </p:nvPicPr>
        <p:blipFill>
          <a:blip r:embed="rId2"/>
          <a:stretch>
            <a:fillRect/>
          </a:stretch>
        </p:blipFill>
        <p:spPr>
          <a:xfrm>
            <a:off x="981255" y="877078"/>
            <a:ext cx="10552922" cy="5812971"/>
          </a:xfrm>
          <a:prstGeom prst="rect">
            <a:avLst/>
          </a:prstGeom>
        </p:spPr>
      </p:pic>
      <p:pic>
        <p:nvPicPr>
          <p:cNvPr id="5" name="Picture 4">
            <a:extLst>
              <a:ext uri="{FF2B5EF4-FFF2-40B4-BE49-F238E27FC236}">
                <a16:creationId xmlns:a16="http://schemas.microsoft.com/office/drawing/2014/main" id="{CD547D41-963F-00F4-12BA-C609737D70A0}"/>
              </a:ext>
            </a:extLst>
          </p:cNvPr>
          <p:cNvPicPr>
            <a:picLocks noChangeAspect="1"/>
          </p:cNvPicPr>
          <p:nvPr/>
        </p:nvPicPr>
        <p:blipFill>
          <a:blip r:embed="rId3"/>
          <a:stretch>
            <a:fillRect/>
          </a:stretch>
        </p:blipFill>
        <p:spPr>
          <a:xfrm>
            <a:off x="1175657" y="5574576"/>
            <a:ext cx="1586204" cy="1087773"/>
          </a:xfrm>
          <a:prstGeom prst="rect">
            <a:avLst/>
          </a:prstGeom>
        </p:spPr>
      </p:pic>
      <p:cxnSp>
        <p:nvCxnSpPr>
          <p:cNvPr id="7" name="Straight Connector 6">
            <a:extLst>
              <a:ext uri="{FF2B5EF4-FFF2-40B4-BE49-F238E27FC236}">
                <a16:creationId xmlns:a16="http://schemas.microsoft.com/office/drawing/2014/main" id="{C8527F0A-9A9C-E8FE-BCF9-21DFA5D8D157}"/>
              </a:ext>
            </a:extLst>
          </p:cNvPr>
          <p:cNvCxnSpPr>
            <a:cxnSpLocks/>
          </p:cNvCxnSpPr>
          <p:nvPr/>
        </p:nvCxnSpPr>
        <p:spPr>
          <a:xfrm flipH="1">
            <a:off x="2604810" y="4258085"/>
            <a:ext cx="1029478" cy="1399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86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443F-2B65-E4EA-71AF-45045DC53BB2}"/>
              </a:ext>
            </a:extLst>
          </p:cNvPr>
          <p:cNvSpPr>
            <a:spLocks noGrp="1"/>
          </p:cNvSpPr>
          <p:nvPr>
            <p:ph type="title"/>
          </p:nvPr>
        </p:nvSpPr>
        <p:spPr>
          <a:xfrm>
            <a:off x="956389" y="102637"/>
            <a:ext cx="9905998" cy="594461"/>
          </a:xfrm>
        </p:spPr>
        <p:txBody>
          <a:bodyPr>
            <a:normAutofit/>
          </a:bodyPr>
          <a:lstStyle/>
          <a:p>
            <a:r>
              <a:rPr lang="en-US" b="1" dirty="0">
                <a:solidFill>
                  <a:schemeClr val="bg1"/>
                </a:solidFill>
              </a:rPr>
              <a:t>SECURITY THREADS DURING SLICE OPERATIONS</a:t>
            </a:r>
          </a:p>
        </p:txBody>
      </p:sp>
      <p:pic>
        <p:nvPicPr>
          <p:cNvPr id="2050" name="Picture 2" descr="Electronics 13 01860 g011">
            <a:extLst>
              <a:ext uri="{FF2B5EF4-FFF2-40B4-BE49-F238E27FC236}">
                <a16:creationId xmlns:a16="http://schemas.microsoft.com/office/drawing/2014/main" id="{FFD21D87-36B9-20D2-C6FF-2CCA2FBAB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49" y="1121797"/>
            <a:ext cx="10851502" cy="5510144"/>
          </a:xfrm>
          <a:prstGeom prst="rect">
            <a:avLst/>
          </a:prstGeom>
          <a:noFill/>
          <a:extLst>
            <a:ext uri="{909E8E84-426E-40DD-AFC4-6F175D3DCCD1}">
              <a14:hiddenFill xmlns:a14="http://schemas.microsoft.com/office/drawing/2010/main">
                <a:solidFill>
                  <a:srgbClr val="FFFFFF"/>
                </a:solidFill>
              </a14:hiddenFill>
            </a:ext>
          </a:extLst>
        </p:spPr>
      </p:pic>
      <p:sp>
        <p:nvSpPr>
          <p:cNvPr id="4" name="Star: 5 Points 3">
            <a:extLst>
              <a:ext uri="{FF2B5EF4-FFF2-40B4-BE49-F238E27FC236}">
                <a16:creationId xmlns:a16="http://schemas.microsoft.com/office/drawing/2014/main" id="{EDAA39DB-8BEA-21A5-C44F-15C4D58DEA21}"/>
              </a:ext>
            </a:extLst>
          </p:cNvPr>
          <p:cNvSpPr/>
          <p:nvPr/>
        </p:nvSpPr>
        <p:spPr>
          <a:xfrm>
            <a:off x="5735216" y="3727577"/>
            <a:ext cx="174172" cy="149292"/>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06E9112B-C9DE-A304-C0AB-ABC1469C9615}"/>
              </a:ext>
            </a:extLst>
          </p:cNvPr>
          <p:cNvSpPr/>
          <p:nvPr/>
        </p:nvSpPr>
        <p:spPr>
          <a:xfrm>
            <a:off x="6490995" y="4379166"/>
            <a:ext cx="174172" cy="149292"/>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FE3D022-BC8A-FA30-71FD-735B12F9D481}"/>
              </a:ext>
            </a:extLst>
          </p:cNvPr>
          <p:cNvSpPr txBox="1"/>
          <p:nvPr/>
        </p:nvSpPr>
        <p:spPr>
          <a:xfrm>
            <a:off x="6176865" y="4159126"/>
            <a:ext cx="615821" cy="292388"/>
          </a:xfrm>
          <a:prstGeom prst="rect">
            <a:avLst/>
          </a:prstGeom>
          <a:noFill/>
        </p:spPr>
        <p:txBody>
          <a:bodyPr wrap="square" rtlCol="0">
            <a:spAutoFit/>
          </a:bodyPr>
          <a:lstStyle/>
          <a:p>
            <a:r>
              <a:rPr lang="en-US" sz="1300" dirty="0"/>
              <a:t>SMF</a:t>
            </a:r>
          </a:p>
        </p:txBody>
      </p:sp>
      <p:sp>
        <p:nvSpPr>
          <p:cNvPr id="7" name="Star: 5 Points 6">
            <a:extLst>
              <a:ext uri="{FF2B5EF4-FFF2-40B4-BE49-F238E27FC236}">
                <a16:creationId xmlns:a16="http://schemas.microsoft.com/office/drawing/2014/main" id="{EA4F3058-DB04-AE4F-B36A-603CE7474B1F}"/>
              </a:ext>
            </a:extLst>
          </p:cNvPr>
          <p:cNvSpPr/>
          <p:nvPr/>
        </p:nvSpPr>
        <p:spPr>
          <a:xfrm>
            <a:off x="6096000" y="5016758"/>
            <a:ext cx="174172" cy="149292"/>
          </a:xfrm>
          <a:prstGeom prst="star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079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37EC-2670-CA04-4820-D635F561869C}"/>
              </a:ext>
            </a:extLst>
          </p:cNvPr>
          <p:cNvSpPr>
            <a:spLocks noGrp="1"/>
          </p:cNvSpPr>
          <p:nvPr>
            <p:ph type="title"/>
          </p:nvPr>
        </p:nvSpPr>
        <p:spPr>
          <a:xfrm>
            <a:off x="1143001" y="123995"/>
            <a:ext cx="9905998" cy="818396"/>
          </a:xfrm>
        </p:spPr>
        <p:txBody>
          <a:bodyPr>
            <a:normAutofit/>
          </a:bodyPr>
          <a:lstStyle/>
          <a:p>
            <a:r>
              <a:rPr lang="en-US" b="1" dirty="0">
                <a:solidFill>
                  <a:schemeClr val="bg1"/>
                </a:solidFill>
              </a:rPr>
              <a:t>POPULAR ATTACKS IN 5G ECOSYSTEMS</a:t>
            </a:r>
            <a:endParaRPr lang="en-US" dirty="0"/>
          </a:p>
        </p:txBody>
      </p:sp>
      <p:sp>
        <p:nvSpPr>
          <p:cNvPr id="4" name="Rectangle 1">
            <a:extLst>
              <a:ext uri="{FF2B5EF4-FFF2-40B4-BE49-F238E27FC236}">
                <a16:creationId xmlns:a16="http://schemas.microsoft.com/office/drawing/2014/main" id="{607F2685-78DA-BBB4-6BA6-87916AB438D4}"/>
              </a:ext>
            </a:extLst>
          </p:cNvPr>
          <p:cNvSpPr>
            <a:spLocks noGrp="1" noChangeArrowheads="1"/>
          </p:cNvSpPr>
          <p:nvPr>
            <p:ph idx="1"/>
          </p:nvPr>
        </p:nvSpPr>
        <p:spPr bwMode="auto">
          <a:xfrm>
            <a:off x="1453987" y="1511293"/>
            <a:ext cx="5357359"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DDoS on Network Slices</a:t>
            </a:r>
            <a:br>
              <a:rPr kumimoji="0" lang="en-US" altLang="en-US" sz="1800" i="0" u="none" strike="noStrike" cap="none" normalizeH="0" baseline="0" dirty="0">
                <a:ln>
                  <a:noFill/>
                </a:ln>
                <a:solidFill>
                  <a:schemeClr val="bg1"/>
                </a:solidFill>
                <a:effectLst/>
                <a:latin typeface="Arial" panose="020B0604020202020204" pitchFamily="34" charset="0"/>
              </a:rPr>
            </a:br>
            <a:r>
              <a:rPr kumimoji="0" lang="en-US" altLang="en-US" sz="180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Rogue Base Stations (Fake </a:t>
            </a:r>
            <a:r>
              <a:rPr kumimoji="0" lang="en-US" altLang="en-US" sz="1800" i="0" u="none" strike="noStrike" cap="none" normalizeH="0" baseline="0" dirty="0" err="1">
                <a:ln>
                  <a:noFill/>
                </a:ln>
                <a:solidFill>
                  <a:schemeClr val="bg1"/>
                </a:solidFill>
                <a:effectLst/>
                <a:latin typeface="Arial" panose="020B0604020202020204" pitchFamily="34" charset="0"/>
              </a:rPr>
              <a:t>gNodeBs</a:t>
            </a:r>
            <a:r>
              <a:rPr kumimoji="0" lang="en-US" altLang="en-US" sz="1800" i="0" u="none" strike="noStrike" cap="none" normalizeH="0" baseline="0" dirty="0">
                <a:ln>
                  <a:noFill/>
                </a:ln>
                <a:solidFill>
                  <a:schemeClr val="bg1"/>
                </a:solidFill>
                <a:effectLst/>
                <a:latin typeface="Arial" panose="020B0604020202020204" pitchFamily="34" charset="0"/>
              </a:rPr>
              <a:t>)</a:t>
            </a:r>
            <a:br>
              <a:rPr kumimoji="0" lang="en-US" altLang="en-US" sz="1800" i="0" u="none" strike="noStrike" cap="none" normalizeH="0" baseline="0" dirty="0">
                <a:ln>
                  <a:noFill/>
                </a:ln>
                <a:solidFill>
                  <a:schemeClr val="bg1"/>
                </a:solidFill>
                <a:effectLst/>
                <a:latin typeface="Arial" panose="020B0604020202020204" pitchFamily="34" charset="0"/>
              </a:rPr>
            </a:br>
            <a:r>
              <a:rPr kumimoji="0" lang="en-US" altLang="en-US" sz="180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Man-in-the-Middle over EC</a:t>
            </a:r>
            <a:br>
              <a:rPr kumimoji="0" lang="en-US" altLang="en-US" sz="1800" i="0" u="none" strike="noStrike" cap="none" normalizeH="0" baseline="0" dirty="0">
                <a:ln>
                  <a:noFill/>
                </a:ln>
                <a:solidFill>
                  <a:schemeClr val="bg1"/>
                </a:solidFill>
                <a:effectLst/>
                <a:latin typeface="Arial" panose="020B0604020202020204" pitchFamily="34" charset="0"/>
              </a:rPr>
            </a:br>
            <a:r>
              <a:rPr kumimoji="0" lang="en-US" altLang="en-US" sz="180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Location Tracking via Signaling Exploits</a:t>
            </a:r>
            <a:br>
              <a:rPr kumimoji="0" lang="en-US" altLang="en-US" sz="1800" i="0" u="none" strike="noStrike" cap="none" normalizeH="0" baseline="0" dirty="0">
                <a:ln>
                  <a:noFill/>
                </a:ln>
                <a:solidFill>
                  <a:schemeClr val="bg1"/>
                </a:solidFill>
                <a:effectLst/>
                <a:latin typeface="Arial" panose="020B0604020202020204" pitchFamily="34" charset="0"/>
              </a:rPr>
            </a:br>
            <a:r>
              <a:rPr kumimoji="0" lang="en-US" altLang="en-US" sz="180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Signaling Storms</a:t>
            </a:r>
            <a:br>
              <a:rPr kumimoji="0" lang="en-US" altLang="en-US" sz="1800" i="0" u="none" strike="noStrike" cap="none" normalizeH="0" baseline="0" dirty="0">
                <a:ln>
                  <a:noFill/>
                </a:ln>
                <a:solidFill>
                  <a:schemeClr val="bg1"/>
                </a:solidFill>
                <a:effectLst/>
                <a:latin typeface="Arial" panose="020B0604020202020204" pitchFamily="34" charset="0"/>
              </a:rPr>
            </a:br>
            <a:r>
              <a:rPr kumimoji="0" lang="en-US" altLang="en-US" sz="180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Cross-Slice Attacks (</a:t>
            </a:r>
            <a:r>
              <a:rPr lang="en-US" altLang="en-US" sz="1800" dirty="0">
                <a:solidFill>
                  <a:schemeClr val="bg1"/>
                </a:solidFill>
                <a:latin typeface="Arial" panose="020B0604020202020204" pitchFamily="34" charset="0"/>
              </a:rPr>
              <a:t>L</a:t>
            </a:r>
            <a:r>
              <a:rPr kumimoji="0" lang="en-US" altLang="en-US" sz="1800" i="0" u="none" strike="noStrike" cap="none" normalizeH="0" baseline="0" dirty="0">
                <a:ln>
                  <a:noFill/>
                </a:ln>
                <a:solidFill>
                  <a:schemeClr val="bg1"/>
                </a:solidFill>
                <a:effectLst/>
                <a:latin typeface="Arial" panose="020B0604020202020204" pitchFamily="34" charset="0"/>
              </a:rPr>
              <a:t>ateral Movement)</a:t>
            </a:r>
            <a:br>
              <a:rPr kumimoji="0" lang="en-US" altLang="en-US" sz="1800" i="0" u="none" strike="noStrike" cap="none" normalizeH="0" baseline="0" dirty="0">
                <a:ln>
                  <a:noFill/>
                </a:ln>
                <a:solidFill>
                  <a:schemeClr val="bg1"/>
                </a:solidFill>
                <a:effectLst/>
                <a:latin typeface="Arial" panose="020B0604020202020204" pitchFamily="34" charset="0"/>
              </a:rPr>
            </a:br>
            <a:r>
              <a:rPr kumimoji="0" lang="en-US" altLang="en-US" sz="180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AI/ML Model Poisoning (e.g., </a:t>
            </a:r>
            <a:r>
              <a:rPr kumimoji="0" lang="en-US" altLang="en-US" sz="1800" b="1" i="0" u="sng" strike="noStrike" cap="none" normalizeH="0" baseline="0" dirty="0">
                <a:ln>
                  <a:noFill/>
                </a:ln>
                <a:solidFill>
                  <a:schemeClr val="bg1"/>
                </a:solidFill>
                <a:effectLst/>
                <a:latin typeface="Arial" panose="020B0604020202020204" pitchFamily="34" charset="0"/>
              </a:rPr>
              <a:t>FLPA</a:t>
            </a:r>
            <a:r>
              <a:rPr kumimoji="0" lang="en-US" altLang="en-US" sz="1800" b="1" i="0" u="none" strike="noStrike" cap="none" normalizeH="0" baseline="0" dirty="0">
                <a:ln>
                  <a:noFill/>
                </a:ln>
                <a:solidFill>
                  <a:schemeClr val="bg1"/>
                </a:solidFill>
                <a:effectLst/>
                <a:latin typeface="Arial" panose="020B0604020202020204" pitchFamily="34" charset="0"/>
              </a:rPr>
              <a:t>)</a:t>
            </a:r>
            <a:br>
              <a:rPr kumimoji="0" lang="en-US" altLang="en-US" sz="1800" i="0" u="none" strike="noStrike" cap="none" normalizeH="0" baseline="0" dirty="0">
                <a:ln>
                  <a:noFill/>
                </a:ln>
                <a:solidFill>
                  <a:schemeClr val="bg1"/>
                </a:solidFill>
                <a:effectLst/>
                <a:latin typeface="Arial" panose="020B0604020202020204" pitchFamily="34" charset="0"/>
              </a:rPr>
            </a:br>
            <a:r>
              <a:rPr kumimoji="0" lang="en-US" altLang="en-US" sz="1800" i="0" u="none" strike="noStrike" cap="none" normalizeH="0" baseline="0" dirty="0">
                <a:ln>
                  <a:noFill/>
                </a:ln>
                <a:solidFill>
                  <a:schemeClr val="bg1"/>
                </a:solidFill>
                <a:effectLst/>
                <a:latin typeface="Arial" panose="020B0604020202020204" pitchFamily="34" charset="0"/>
              </a:rPr>
              <a:t>       </a:t>
            </a:r>
            <a:endParaRPr lang="en-US" altLang="en-US" sz="1800" dirty="0">
              <a:solidFill>
                <a:schemeClr val="bg1"/>
              </a:solidFill>
              <a:latin typeface="Arial" panose="020B0604020202020204" pitchFamily="34" charset="0"/>
            </a:endParaRPr>
          </a:p>
          <a:p>
            <a:pPr marL="0" lvl="0" indent="0" eaLnBrk="0" fontAlgn="base" hangingPunct="0">
              <a:lnSpc>
                <a:spcPct val="100000"/>
              </a:lnSpc>
              <a:spcBef>
                <a:spcPct val="0"/>
              </a:spcBef>
              <a:spcAft>
                <a:spcPct val="0"/>
              </a:spcAft>
              <a:buSzTx/>
              <a:buFontTx/>
              <a:buChar char="•"/>
            </a:pPr>
            <a:r>
              <a:rPr lang="en-US" sz="1800" b="1" dirty="0">
                <a:solidFill>
                  <a:schemeClr val="bg1"/>
                </a:solidFill>
                <a:latin typeface="Arial" panose="020B0604020202020204" pitchFamily="34" charset="0"/>
                <a:cs typeface="Arial" panose="020B0604020202020204" pitchFamily="34" charset="0"/>
              </a:rPr>
              <a:t>IP Fragmentation Attacks</a:t>
            </a:r>
            <a:br>
              <a:rPr lang="en-US" sz="1400" dirty="0">
                <a:solidFill>
                  <a:schemeClr val="bg1"/>
                </a:solidFill>
              </a:rPr>
            </a:br>
            <a:r>
              <a:rPr lang="en-US" sz="1400" dirty="0">
                <a:solidFill>
                  <a:schemeClr val="bg1"/>
                </a:solidFill>
              </a:rPr>
              <a:t>       </a:t>
            </a:r>
            <a:endParaRPr kumimoji="0" lang="en-US" altLang="en-US" sz="14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4972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2097-4262-44C7-28AF-DFB0923D6671}"/>
              </a:ext>
            </a:extLst>
          </p:cNvPr>
          <p:cNvSpPr>
            <a:spLocks noGrp="1"/>
          </p:cNvSpPr>
          <p:nvPr>
            <p:ph type="title"/>
          </p:nvPr>
        </p:nvSpPr>
        <p:spPr>
          <a:xfrm>
            <a:off x="1143001" y="2316689"/>
            <a:ext cx="9905998" cy="1478570"/>
          </a:xfrm>
        </p:spPr>
        <p:txBody>
          <a:bodyPr>
            <a:normAutofit/>
          </a:bodyPr>
          <a:lstStyle/>
          <a:p>
            <a:pPr algn="ctr"/>
            <a:r>
              <a:rPr lang="en-US" sz="3800" b="1" dirty="0">
                <a:solidFill>
                  <a:schemeClr val="bg1"/>
                </a:solidFill>
              </a:rPr>
              <a:t>Federated Learning Poisoning Attack</a:t>
            </a:r>
          </a:p>
        </p:txBody>
      </p:sp>
    </p:spTree>
    <p:extLst>
      <p:ext uri="{BB962C8B-B14F-4D97-AF65-F5344CB8AC3E}">
        <p14:creationId xmlns:p14="http://schemas.microsoft.com/office/powerpoint/2010/main" val="386032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6972A-EA9E-B68B-23A4-FF07DEB4966C}"/>
              </a:ext>
            </a:extLst>
          </p:cNvPr>
          <p:cNvSpPr>
            <a:spLocks noGrp="1"/>
          </p:cNvSpPr>
          <p:nvPr>
            <p:ph type="title"/>
          </p:nvPr>
        </p:nvSpPr>
        <p:spPr>
          <a:xfrm>
            <a:off x="1141413" y="335903"/>
            <a:ext cx="9905998" cy="765110"/>
          </a:xfrm>
        </p:spPr>
        <p:txBody>
          <a:bodyPr>
            <a:noAutofit/>
          </a:bodyPr>
          <a:lstStyle/>
          <a:p>
            <a:r>
              <a:rPr lang="en-US" sz="5400" b="1" dirty="0">
                <a:solidFill>
                  <a:schemeClr val="bg1"/>
                </a:solidFill>
              </a:rPr>
              <a:t>AGENDA</a:t>
            </a:r>
          </a:p>
        </p:txBody>
      </p:sp>
      <p:sp>
        <p:nvSpPr>
          <p:cNvPr id="3" name="Content Placeholder 2">
            <a:extLst>
              <a:ext uri="{FF2B5EF4-FFF2-40B4-BE49-F238E27FC236}">
                <a16:creationId xmlns:a16="http://schemas.microsoft.com/office/drawing/2014/main" id="{56F4161E-C98A-8F28-2EA7-FDF47F853C5A}"/>
              </a:ext>
            </a:extLst>
          </p:cNvPr>
          <p:cNvSpPr>
            <a:spLocks noGrp="1"/>
          </p:cNvSpPr>
          <p:nvPr>
            <p:ph idx="1"/>
          </p:nvPr>
        </p:nvSpPr>
        <p:spPr>
          <a:xfrm>
            <a:off x="1141413" y="2034883"/>
            <a:ext cx="9905999" cy="3541714"/>
          </a:xfrm>
        </p:spPr>
        <p:txBody>
          <a:bodyPr>
            <a:normAutofit/>
          </a:bodyPr>
          <a:lstStyle/>
          <a:p>
            <a:r>
              <a:rPr lang="en-US" dirty="0">
                <a:solidFill>
                  <a:schemeClr val="bg1"/>
                </a:solidFill>
              </a:rPr>
              <a:t>Introduction to 5G Networks</a:t>
            </a:r>
          </a:p>
          <a:p>
            <a:r>
              <a:rPr lang="en-US" dirty="0">
                <a:solidFill>
                  <a:schemeClr val="bg1"/>
                </a:solidFill>
              </a:rPr>
              <a:t>Weaknesses of 5G Ecosystems</a:t>
            </a:r>
          </a:p>
          <a:p>
            <a:r>
              <a:rPr lang="en-US" dirty="0">
                <a:solidFill>
                  <a:schemeClr val="bg1"/>
                </a:solidFill>
              </a:rPr>
              <a:t>Modern Defense Techniques for 5G Ecosystems</a:t>
            </a:r>
          </a:p>
          <a:p>
            <a:r>
              <a:rPr lang="en-US" dirty="0">
                <a:solidFill>
                  <a:schemeClr val="bg1"/>
                </a:solidFill>
              </a:rPr>
              <a:t>Popular Attacks (with 2 hack simulation DEMO projects)</a:t>
            </a:r>
          </a:p>
          <a:p>
            <a:r>
              <a:rPr lang="en-US" dirty="0">
                <a:solidFill>
                  <a:schemeClr val="bg1"/>
                </a:solidFill>
              </a:rPr>
              <a:t>Nokia’s Security Solutions</a:t>
            </a:r>
          </a:p>
        </p:txBody>
      </p:sp>
    </p:spTree>
    <p:extLst>
      <p:ext uri="{BB962C8B-B14F-4D97-AF65-F5344CB8AC3E}">
        <p14:creationId xmlns:p14="http://schemas.microsoft.com/office/powerpoint/2010/main" val="2942621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9A7B-5C05-9452-CB74-32CC4832107C}"/>
              </a:ext>
            </a:extLst>
          </p:cNvPr>
          <p:cNvSpPr>
            <a:spLocks noGrp="1"/>
          </p:cNvSpPr>
          <p:nvPr>
            <p:ph type="title"/>
          </p:nvPr>
        </p:nvSpPr>
        <p:spPr>
          <a:xfrm>
            <a:off x="1234719" y="140902"/>
            <a:ext cx="9905998" cy="717515"/>
          </a:xfrm>
        </p:spPr>
        <p:txBody>
          <a:bodyPr/>
          <a:lstStyle/>
          <a:p>
            <a:r>
              <a:rPr lang="en-US" b="1" dirty="0">
                <a:solidFill>
                  <a:schemeClr val="bg1"/>
                </a:solidFill>
              </a:rPr>
              <a:t>FIRST: WHAT IS Federated Learning ?</a:t>
            </a:r>
          </a:p>
        </p:txBody>
      </p:sp>
      <p:pic>
        <p:nvPicPr>
          <p:cNvPr id="3" name="Picture 2" descr="Electronics 11 02627 g001 550">
            <a:extLst>
              <a:ext uri="{FF2B5EF4-FFF2-40B4-BE49-F238E27FC236}">
                <a16:creationId xmlns:a16="http://schemas.microsoft.com/office/drawing/2014/main" id="{09A66881-B2D3-3A72-F0EE-A75A7433D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548" y="1296744"/>
            <a:ext cx="10254341" cy="5312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742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E352-64A8-08BE-B0A6-10B5539D469D}"/>
              </a:ext>
            </a:extLst>
          </p:cNvPr>
          <p:cNvSpPr>
            <a:spLocks noGrp="1"/>
          </p:cNvSpPr>
          <p:nvPr>
            <p:ph type="title"/>
          </p:nvPr>
        </p:nvSpPr>
        <p:spPr>
          <a:xfrm>
            <a:off x="1068356" y="0"/>
            <a:ext cx="9905998" cy="895740"/>
          </a:xfrm>
        </p:spPr>
        <p:txBody>
          <a:bodyPr>
            <a:normAutofit fontScale="90000"/>
          </a:bodyPr>
          <a:lstStyle/>
          <a:p>
            <a:r>
              <a:rPr lang="en-US" b="1" dirty="0">
                <a:solidFill>
                  <a:schemeClr val="bg1"/>
                </a:solidFill>
              </a:rPr>
              <a:t>What Is federated learning poisoning attack ?</a:t>
            </a:r>
          </a:p>
        </p:txBody>
      </p:sp>
      <p:pic>
        <p:nvPicPr>
          <p:cNvPr id="5" name="Picture 3">
            <a:extLst>
              <a:ext uri="{FF2B5EF4-FFF2-40B4-BE49-F238E27FC236}">
                <a16:creationId xmlns:a16="http://schemas.microsoft.com/office/drawing/2014/main" id="{52F42CE1-3DB3-72AF-56FC-55D40616D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459" y="1371601"/>
            <a:ext cx="10127081" cy="501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157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1872-C892-8308-3B06-2E05C09900F7}"/>
              </a:ext>
            </a:extLst>
          </p:cNvPr>
          <p:cNvSpPr>
            <a:spLocks noGrp="1"/>
          </p:cNvSpPr>
          <p:nvPr>
            <p:ph type="title"/>
          </p:nvPr>
        </p:nvSpPr>
        <p:spPr>
          <a:xfrm>
            <a:off x="1141413" y="0"/>
            <a:ext cx="9905998" cy="824151"/>
          </a:xfrm>
        </p:spPr>
        <p:txBody>
          <a:bodyPr/>
          <a:lstStyle/>
          <a:p>
            <a:r>
              <a:rPr lang="en-US" b="1" dirty="0">
                <a:solidFill>
                  <a:schemeClr val="bg1"/>
                </a:solidFill>
              </a:rPr>
              <a:t>My simulation set-up</a:t>
            </a:r>
          </a:p>
        </p:txBody>
      </p:sp>
      <p:sp>
        <p:nvSpPr>
          <p:cNvPr id="4" name="Rectangle 1">
            <a:extLst>
              <a:ext uri="{FF2B5EF4-FFF2-40B4-BE49-F238E27FC236}">
                <a16:creationId xmlns:a16="http://schemas.microsoft.com/office/drawing/2014/main" id="{FC43750C-27AA-A371-793F-6D9624DB7487}"/>
              </a:ext>
            </a:extLst>
          </p:cNvPr>
          <p:cNvSpPr>
            <a:spLocks noGrp="1" noChangeArrowheads="1"/>
          </p:cNvSpPr>
          <p:nvPr>
            <p:ph idx="1"/>
          </p:nvPr>
        </p:nvSpPr>
        <p:spPr bwMode="auto">
          <a:xfrm>
            <a:off x="880157" y="880193"/>
            <a:ext cx="1008558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GOAL</a:t>
            </a:r>
            <a:r>
              <a:rPr kumimoji="0" lang="en-US" altLang="en-US" sz="17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Test whether a poisoned client can degrade the performance of a DDoS detection model in FL.</a:t>
            </a:r>
          </a:p>
        </p:txBody>
      </p:sp>
      <p:pic>
        <p:nvPicPr>
          <p:cNvPr id="1026" name="Picture 2" descr="Applsci 13 01431 g003 550">
            <a:extLst>
              <a:ext uri="{FF2B5EF4-FFF2-40B4-BE49-F238E27FC236}">
                <a16:creationId xmlns:a16="http://schemas.microsoft.com/office/drawing/2014/main" id="{28F3B4EA-3C52-46DF-71A2-10FC45AF7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5" y="1598181"/>
            <a:ext cx="8565503" cy="49145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E74FC4-08B8-2823-B799-304456BFB28A}"/>
              </a:ext>
            </a:extLst>
          </p:cNvPr>
          <p:cNvPicPr>
            <a:picLocks noChangeAspect="1"/>
          </p:cNvPicPr>
          <p:nvPr/>
        </p:nvPicPr>
        <p:blipFill>
          <a:blip r:embed="rId3"/>
          <a:stretch>
            <a:fillRect/>
          </a:stretch>
        </p:blipFill>
        <p:spPr>
          <a:xfrm>
            <a:off x="8835318" y="1375999"/>
            <a:ext cx="3144062" cy="1680753"/>
          </a:xfrm>
          <a:prstGeom prst="rect">
            <a:avLst/>
          </a:prstGeom>
        </p:spPr>
      </p:pic>
      <p:pic>
        <p:nvPicPr>
          <p:cNvPr id="7" name="Picture 6">
            <a:extLst>
              <a:ext uri="{FF2B5EF4-FFF2-40B4-BE49-F238E27FC236}">
                <a16:creationId xmlns:a16="http://schemas.microsoft.com/office/drawing/2014/main" id="{CFBB79D6-1586-2008-2E10-E3AC3068B456}"/>
              </a:ext>
            </a:extLst>
          </p:cNvPr>
          <p:cNvPicPr>
            <a:picLocks noChangeAspect="1"/>
          </p:cNvPicPr>
          <p:nvPr/>
        </p:nvPicPr>
        <p:blipFill>
          <a:blip r:embed="rId4"/>
          <a:stretch>
            <a:fillRect/>
          </a:stretch>
        </p:blipFill>
        <p:spPr>
          <a:xfrm>
            <a:off x="8835317" y="3162916"/>
            <a:ext cx="3144063" cy="1680753"/>
          </a:xfrm>
          <a:prstGeom prst="rect">
            <a:avLst/>
          </a:prstGeom>
        </p:spPr>
      </p:pic>
      <p:pic>
        <p:nvPicPr>
          <p:cNvPr id="8" name="Picture 7">
            <a:extLst>
              <a:ext uri="{FF2B5EF4-FFF2-40B4-BE49-F238E27FC236}">
                <a16:creationId xmlns:a16="http://schemas.microsoft.com/office/drawing/2014/main" id="{828940FE-8ECF-E2A7-DD88-D6C14F3373F2}"/>
              </a:ext>
            </a:extLst>
          </p:cNvPr>
          <p:cNvPicPr>
            <a:picLocks noChangeAspect="1"/>
          </p:cNvPicPr>
          <p:nvPr/>
        </p:nvPicPr>
        <p:blipFill>
          <a:blip r:embed="rId3"/>
          <a:stretch>
            <a:fillRect/>
          </a:stretch>
        </p:blipFill>
        <p:spPr>
          <a:xfrm>
            <a:off x="8835317" y="4985532"/>
            <a:ext cx="3144063" cy="1688769"/>
          </a:xfrm>
          <a:prstGeom prst="rect">
            <a:avLst/>
          </a:prstGeom>
        </p:spPr>
      </p:pic>
    </p:spTree>
    <p:extLst>
      <p:ext uri="{BB962C8B-B14F-4D97-AF65-F5344CB8AC3E}">
        <p14:creationId xmlns:p14="http://schemas.microsoft.com/office/powerpoint/2010/main" val="1701250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05F47-4EAF-031E-637C-BB76F5B557A1}"/>
              </a:ext>
            </a:extLst>
          </p:cNvPr>
          <p:cNvSpPr>
            <a:spLocks noGrp="1"/>
          </p:cNvSpPr>
          <p:nvPr>
            <p:ph type="title"/>
          </p:nvPr>
        </p:nvSpPr>
        <p:spPr>
          <a:xfrm>
            <a:off x="1143001" y="167952"/>
            <a:ext cx="9905998" cy="409013"/>
          </a:xfrm>
        </p:spPr>
        <p:txBody>
          <a:bodyPr>
            <a:normAutofit fontScale="90000"/>
          </a:bodyPr>
          <a:lstStyle/>
          <a:p>
            <a:r>
              <a:rPr lang="en-US" b="1" dirty="0">
                <a:solidFill>
                  <a:schemeClr val="bg1"/>
                </a:solidFill>
              </a:rPr>
              <a:t>FLPA EFFECT</a:t>
            </a:r>
          </a:p>
        </p:txBody>
      </p:sp>
      <p:pic>
        <p:nvPicPr>
          <p:cNvPr id="6" name="Picture 5">
            <a:extLst>
              <a:ext uri="{FF2B5EF4-FFF2-40B4-BE49-F238E27FC236}">
                <a16:creationId xmlns:a16="http://schemas.microsoft.com/office/drawing/2014/main" id="{7E538540-B9BA-3131-29C5-81946EA471FC}"/>
              </a:ext>
            </a:extLst>
          </p:cNvPr>
          <p:cNvPicPr>
            <a:picLocks noChangeAspect="1"/>
          </p:cNvPicPr>
          <p:nvPr/>
        </p:nvPicPr>
        <p:blipFill>
          <a:blip r:embed="rId2"/>
          <a:stretch>
            <a:fillRect/>
          </a:stretch>
        </p:blipFill>
        <p:spPr>
          <a:xfrm>
            <a:off x="888091" y="1052443"/>
            <a:ext cx="3543950" cy="2376557"/>
          </a:xfrm>
          <a:prstGeom prst="rect">
            <a:avLst/>
          </a:prstGeom>
        </p:spPr>
      </p:pic>
      <p:pic>
        <p:nvPicPr>
          <p:cNvPr id="8" name="Picture 7">
            <a:extLst>
              <a:ext uri="{FF2B5EF4-FFF2-40B4-BE49-F238E27FC236}">
                <a16:creationId xmlns:a16="http://schemas.microsoft.com/office/drawing/2014/main" id="{7CCD8E1B-E977-C8FF-1AFF-8320BA192CF4}"/>
              </a:ext>
            </a:extLst>
          </p:cNvPr>
          <p:cNvPicPr>
            <a:picLocks noChangeAspect="1"/>
          </p:cNvPicPr>
          <p:nvPr/>
        </p:nvPicPr>
        <p:blipFill>
          <a:blip r:embed="rId3"/>
          <a:stretch>
            <a:fillRect/>
          </a:stretch>
        </p:blipFill>
        <p:spPr>
          <a:xfrm>
            <a:off x="888091" y="3820501"/>
            <a:ext cx="3543950" cy="2962854"/>
          </a:xfrm>
          <a:prstGeom prst="rect">
            <a:avLst/>
          </a:prstGeom>
        </p:spPr>
      </p:pic>
      <p:pic>
        <p:nvPicPr>
          <p:cNvPr id="3" name="Picture 2">
            <a:extLst>
              <a:ext uri="{FF2B5EF4-FFF2-40B4-BE49-F238E27FC236}">
                <a16:creationId xmlns:a16="http://schemas.microsoft.com/office/drawing/2014/main" id="{1650D14D-0300-936A-7D98-DAEAF12B7BE7}"/>
              </a:ext>
            </a:extLst>
          </p:cNvPr>
          <p:cNvPicPr>
            <a:picLocks noChangeAspect="1"/>
          </p:cNvPicPr>
          <p:nvPr/>
        </p:nvPicPr>
        <p:blipFill>
          <a:blip r:embed="rId4"/>
          <a:stretch>
            <a:fillRect/>
          </a:stretch>
        </p:blipFill>
        <p:spPr>
          <a:xfrm>
            <a:off x="7858883" y="1052442"/>
            <a:ext cx="3543950" cy="2376557"/>
          </a:xfrm>
          <a:prstGeom prst="rect">
            <a:avLst/>
          </a:prstGeom>
        </p:spPr>
      </p:pic>
      <p:pic>
        <p:nvPicPr>
          <p:cNvPr id="5" name="Picture 4">
            <a:extLst>
              <a:ext uri="{FF2B5EF4-FFF2-40B4-BE49-F238E27FC236}">
                <a16:creationId xmlns:a16="http://schemas.microsoft.com/office/drawing/2014/main" id="{F0B65AAD-0AC3-77AF-3978-8875D79C876D}"/>
              </a:ext>
            </a:extLst>
          </p:cNvPr>
          <p:cNvPicPr>
            <a:picLocks noChangeAspect="1"/>
          </p:cNvPicPr>
          <p:nvPr/>
        </p:nvPicPr>
        <p:blipFill>
          <a:blip r:embed="rId5"/>
          <a:stretch>
            <a:fillRect/>
          </a:stretch>
        </p:blipFill>
        <p:spPr>
          <a:xfrm>
            <a:off x="7907202" y="3820501"/>
            <a:ext cx="3543950" cy="2962854"/>
          </a:xfrm>
          <a:prstGeom prst="rect">
            <a:avLst/>
          </a:prstGeom>
        </p:spPr>
      </p:pic>
      <p:grpSp>
        <p:nvGrpSpPr>
          <p:cNvPr id="11" name="Group 10">
            <a:extLst>
              <a:ext uri="{FF2B5EF4-FFF2-40B4-BE49-F238E27FC236}">
                <a16:creationId xmlns:a16="http://schemas.microsoft.com/office/drawing/2014/main" id="{AC8F53E0-78E5-9720-0F94-2D8A9270B407}"/>
              </a:ext>
            </a:extLst>
          </p:cNvPr>
          <p:cNvGrpSpPr/>
          <p:nvPr/>
        </p:nvGrpSpPr>
        <p:grpSpPr>
          <a:xfrm>
            <a:off x="5024460" y="2941199"/>
            <a:ext cx="2143080" cy="975600"/>
            <a:chOff x="4786200" y="2985473"/>
            <a:chExt cx="2143080" cy="97560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3A00180-194E-DEC3-32FC-A17BD31FDF07}"/>
                    </a:ext>
                  </a:extLst>
                </p14:cNvPr>
                <p14:cNvContentPartPr/>
                <p14:nvPr/>
              </p14:nvContentPartPr>
              <p14:xfrm>
                <a:off x="4786200" y="3377513"/>
                <a:ext cx="1464480" cy="47880"/>
              </p14:xfrm>
            </p:contentPart>
          </mc:Choice>
          <mc:Fallback xmlns="">
            <p:pic>
              <p:nvPicPr>
                <p:cNvPr id="7" name="Ink 6">
                  <a:extLst>
                    <a:ext uri="{FF2B5EF4-FFF2-40B4-BE49-F238E27FC236}">
                      <a16:creationId xmlns:a16="http://schemas.microsoft.com/office/drawing/2014/main" id="{93A00180-194E-DEC3-32FC-A17BD31FDF07}"/>
                    </a:ext>
                  </a:extLst>
                </p:cNvPr>
                <p:cNvPicPr/>
                <p:nvPr/>
              </p:nvPicPr>
              <p:blipFill>
                <a:blip r:embed="rId7"/>
                <a:stretch>
                  <a:fillRect/>
                </a:stretch>
              </p:blipFill>
              <p:spPr>
                <a:xfrm>
                  <a:off x="4780080" y="3371393"/>
                  <a:ext cx="1476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E0C9F411-BFAD-9EB7-8B1F-0F829A7F589B}"/>
                    </a:ext>
                  </a:extLst>
                </p14:cNvPr>
                <p14:cNvContentPartPr/>
                <p14:nvPr/>
              </p14:nvContentPartPr>
              <p14:xfrm>
                <a:off x="4907880" y="3657593"/>
                <a:ext cx="1463040" cy="38520"/>
              </p14:xfrm>
            </p:contentPart>
          </mc:Choice>
          <mc:Fallback xmlns="">
            <p:pic>
              <p:nvPicPr>
                <p:cNvPr id="9" name="Ink 8">
                  <a:extLst>
                    <a:ext uri="{FF2B5EF4-FFF2-40B4-BE49-F238E27FC236}">
                      <a16:creationId xmlns:a16="http://schemas.microsoft.com/office/drawing/2014/main" id="{E0C9F411-BFAD-9EB7-8B1F-0F829A7F589B}"/>
                    </a:ext>
                  </a:extLst>
                </p:cNvPr>
                <p:cNvPicPr/>
                <p:nvPr/>
              </p:nvPicPr>
              <p:blipFill>
                <a:blip r:embed="rId9"/>
                <a:stretch>
                  <a:fillRect/>
                </a:stretch>
              </p:blipFill>
              <p:spPr>
                <a:xfrm>
                  <a:off x="4901760" y="3651473"/>
                  <a:ext cx="1475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90424A21-6A8D-F553-402E-C6B8AC6003D8}"/>
                    </a:ext>
                  </a:extLst>
                </p14:cNvPr>
                <p14:cNvContentPartPr/>
                <p14:nvPr/>
              </p14:nvContentPartPr>
              <p14:xfrm>
                <a:off x="6291360" y="2985473"/>
                <a:ext cx="637920" cy="975600"/>
              </p14:xfrm>
            </p:contentPart>
          </mc:Choice>
          <mc:Fallback xmlns="">
            <p:pic>
              <p:nvPicPr>
                <p:cNvPr id="10" name="Ink 9">
                  <a:extLst>
                    <a:ext uri="{FF2B5EF4-FFF2-40B4-BE49-F238E27FC236}">
                      <a16:creationId xmlns:a16="http://schemas.microsoft.com/office/drawing/2014/main" id="{90424A21-6A8D-F553-402E-C6B8AC6003D8}"/>
                    </a:ext>
                  </a:extLst>
                </p:cNvPr>
                <p:cNvPicPr/>
                <p:nvPr/>
              </p:nvPicPr>
              <p:blipFill>
                <a:blip r:embed="rId11"/>
                <a:stretch>
                  <a:fillRect/>
                </a:stretch>
              </p:blipFill>
              <p:spPr>
                <a:xfrm>
                  <a:off x="6285240" y="2979353"/>
                  <a:ext cx="650160" cy="987840"/>
                </a:xfrm>
                <a:prstGeom prst="rect">
                  <a:avLst/>
                </a:prstGeom>
              </p:spPr>
            </p:pic>
          </mc:Fallback>
        </mc:AlternateContent>
      </p:grpSp>
    </p:spTree>
    <p:extLst>
      <p:ext uri="{BB962C8B-B14F-4D97-AF65-F5344CB8AC3E}">
        <p14:creationId xmlns:p14="http://schemas.microsoft.com/office/powerpoint/2010/main" val="3406575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3028-A60F-70A5-4974-A282F879D9CD}"/>
              </a:ext>
            </a:extLst>
          </p:cNvPr>
          <p:cNvSpPr>
            <a:spLocks noGrp="1"/>
          </p:cNvSpPr>
          <p:nvPr>
            <p:ph type="title"/>
          </p:nvPr>
        </p:nvSpPr>
        <p:spPr>
          <a:xfrm>
            <a:off x="1225389" y="273285"/>
            <a:ext cx="9905998" cy="370527"/>
          </a:xfrm>
        </p:spPr>
        <p:txBody>
          <a:bodyPr>
            <a:normAutofit fontScale="90000"/>
          </a:bodyPr>
          <a:lstStyle/>
          <a:p>
            <a:r>
              <a:rPr lang="en-US" b="1" dirty="0" err="1">
                <a:solidFill>
                  <a:schemeClr val="bg1"/>
                </a:solidFill>
              </a:rPr>
              <a:t>DefenSe</a:t>
            </a:r>
            <a:r>
              <a:rPr lang="en-US" b="1" dirty="0">
                <a:solidFill>
                  <a:schemeClr val="bg1"/>
                </a:solidFill>
              </a:rPr>
              <a:t> Strategies against </a:t>
            </a:r>
            <a:r>
              <a:rPr lang="en-US" b="1" dirty="0" err="1">
                <a:solidFill>
                  <a:schemeClr val="bg1"/>
                </a:solidFill>
              </a:rPr>
              <a:t>FLPa</a:t>
            </a:r>
            <a:endParaRPr lang="en-US" b="1" dirty="0">
              <a:solidFill>
                <a:schemeClr val="bg1"/>
              </a:solidFill>
            </a:endParaRPr>
          </a:p>
        </p:txBody>
      </p:sp>
      <p:sp>
        <p:nvSpPr>
          <p:cNvPr id="3" name="Content Placeholder 2">
            <a:extLst>
              <a:ext uri="{FF2B5EF4-FFF2-40B4-BE49-F238E27FC236}">
                <a16:creationId xmlns:a16="http://schemas.microsoft.com/office/drawing/2014/main" id="{7BFE0190-7FCF-F491-C42C-D175AFECDFA4}"/>
              </a:ext>
            </a:extLst>
          </p:cNvPr>
          <p:cNvSpPr>
            <a:spLocks noGrp="1"/>
          </p:cNvSpPr>
          <p:nvPr>
            <p:ph idx="1"/>
          </p:nvPr>
        </p:nvSpPr>
        <p:spPr>
          <a:xfrm>
            <a:off x="1346688" y="1667482"/>
            <a:ext cx="9905999" cy="3974841"/>
          </a:xfrm>
        </p:spPr>
        <p:txBody>
          <a:bodyPr>
            <a:normAutofit/>
          </a:bodyPr>
          <a:lstStyle/>
          <a:p>
            <a:r>
              <a:rPr lang="en-US" dirty="0">
                <a:solidFill>
                  <a:schemeClr val="bg1"/>
                </a:solidFill>
              </a:rPr>
              <a:t>Client-side validation: Check update consistency before aggregation.</a:t>
            </a:r>
          </a:p>
          <a:p>
            <a:endParaRPr lang="en-US" dirty="0">
              <a:solidFill>
                <a:schemeClr val="bg1"/>
              </a:solidFill>
            </a:endParaRPr>
          </a:p>
          <a:p>
            <a:r>
              <a:rPr lang="en-US" dirty="0">
                <a:solidFill>
                  <a:schemeClr val="bg1"/>
                </a:solidFill>
              </a:rPr>
              <a:t>Robust aggregation techniques (e.g., Krum, Trimmed Mean).</a:t>
            </a:r>
          </a:p>
          <a:p>
            <a:endParaRPr lang="en-US" dirty="0">
              <a:solidFill>
                <a:schemeClr val="bg1"/>
              </a:solidFill>
            </a:endParaRPr>
          </a:p>
          <a:p>
            <a:r>
              <a:rPr lang="en-US" dirty="0">
                <a:solidFill>
                  <a:schemeClr val="bg1"/>
                </a:solidFill>
              </a:rPr>
              <a:t>Behavioral monitoring of FL participants over time.</a:t>
            </a:r>
          </a:p>
          <a:p>
            <a:pPr marL="0" indent="0">
              <a:buNone/>
            </a:pPr>
            <a:endParaRPr lang="en-US" dirty="0">
              <a:solidFill>
                <a:schemeClr val="bg1"/>
              </a:solidFill>
            </a:endParaRPr>
          </a:p>
          <a:p>
            <a:r>
              <a:rPr lang="en-US" dirty="0">
                <a:solidFill>
                  <a:schemeClr val="bg1"/>
                </a:solidFill>
              </a:rPr>
              <a:t>Local model accuracy check</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63752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9296-8A01-8A7D-5700-CC31206CFA06}"/>
              </a:ext>
            </a:extLst>
          </p:cNvPr>
          <p:cNvSpPr>
            <a:spLocks noGrp="1"/>
          </p:cNvSpPr>
          <p:nvPr>
            <p:ph type="title"/>
          </p:nvPr>
        </p:nvSpPr>
        <p:spPr>
          <a:xfrm>
            <a:off x="1702838" y="2456451"/>
            <a:ext cx="8971382" cy="1478570"/>
          </a:xfrm>
        </p:spPr>
        <p:txBody>
          <a:bodyPr>
            <a:normAutofit/>
          </a:bodyPr>
          <a:lstStyle/>
          <a:p>
            <a:r>
              <a:rPr lang="en-US" sz="5600" b="1" dirty="0">
                <a:solidFill>
                  <a:schemeClr val="bg1"/>
                </a:solidFill>
              </a:rPr>
              <a:t>IP FRAGMENTATION ATTACK</a:t>
            </a:r>
          </a:p>
        </p:txBody>
      </p:sp>
    </p:spTree>
    <p:extLst>
      <p:ext uri="{BB962C8B-B14F-4D97-AF65-F5344CB8AC3E}">
        <p14:creationId xmlns:p14="http://schemas.microsoft.com/office/powerpoint/2010/main" val="4021700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7F85-63A2-05E0-ABE0-C6FB0B5C68AC}"/>
              </a:ext>
            </a:extLst>
          </p:cNvPr>
          <p:cNvSpPr>
            <a:spLocks noGrp="1"/>
          </p:cNvSpPr>
          <p:nvPr>
            <p:ph type="title"/>
          </p:nvPr>
        </p:nvSpPr>
        <p:spPr>
          <a:xfrm>
            <a:off x="1143001" y="74645"/>
            <a:ext cx="9905998" cy="650445"/>
          </a:xfrm>
        </p:spPr>
        <p:txBody>
          <a:bodyPr/>
          <a:lstStyle/>
          <a:p>
            <a:r>
              <a:rPr lang="en-US" b="1" dirty="0">
                <a:solidFill>
                  <a:schemeClr val="bg1"/>
                </a:solidFill>
              </a:rPr>
              <a:t>FIRST: WHAT IS IP FRAGMENTATION ?</a:t>
            </a:r>
          </a:p>
        </p:txBody>
      </p:sp>
      <p:sp>
        <p:nvSpPr>
          <p:cNvPr id="4" name="Rectangle 1">
            <a:extLst>
              <a:ext uri="{FF2B5EF4-FFF2-40B4-BE49-F238E27FC236}">
                <a16:creationId xmlns:a16="http://schemas.microsoft.com/office/drawing/2014/main" id="{B070A7C2-4599-818C-BF8B-17D4B717A2AD}"/>
              </a:ext>
            </a:extLst>
          </p:cNvPr>
          <p:cNvSpPr>
            <a:spLocks noGrp="1" noChangeArrowheads="1"/>
          </p:cNvSpPr>
          <p:nvPr>
            <p:ph idx="1"/>
          </p:nvPr>
        </p:nvSpPr>
        <p:spPr bwMode="auto">
          <a:xfrm>
            <a:off x="945469" y="1095398"/>
            <a:ext cx="1080177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 Splits large packets into smaller fragments due to MTU limitations on the path.</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bg1"/>
                </a:solidFill>
                <a:effectLst/>
                <a:latin typeface="Arial" panose="020B0604020202020204" pitchFamily="34" charset="0"/>
              </a:rPr>
              <a:t> Each fragment carries a portion of the original payload</a:t>
            </a:r>
            <a:r>
              <a:rPr lang="en-US" altLang="en-US" sz="1800" dirty="0">
                <a:solidFill>
                  <a:schemeClr val="bg1"/>
                </a:solidFill>
                <a:latin typeface="Arial" panose="020B0604020202020204" pitchFamily="34" charset="0"/>
              </a:rPr>
              <a:t>,</a:t>
            </a:r>
            <a:r>
              <a:rPr kumimoji="0" lang="en-US" altLang="en-US" sz="1800" i="0" u="none" strike="noStrike" cap="none" normalizeH="0" baseline="0" dirty="0">
                <a:ln>
                  <a:noFill/>
                </a:ln>
                <a:solidFill>
                  <a:schemeClr val="bg1"/>
                </a:solidFill>
                <a:effectLst/>
                <a:latin typeface="Arial" panose="020B0604020202020204" pitchFamily="34" charset="0"/>
              </a:rPr>
              <a:t> reassembled at the destination host.</a:t>
            </a:r>
          </a:p>
        </p:txBody>
      </p:sp>
      <p:pic>
        <p:nvPicPr>
          <p:cNvPr id="6" name="Picture 5">
            <a:extLst>
              <a:ext uri="{FF2B5EF4-FFF2-40B4-BE49-F238E27FC236}">
                <a16:creationId xmlns:a16="http://schemas.microsoft.com/office/drawing/2014/main" id="{08AF20AD-305D-D525-2C11-EC88898454E2}"/>
              </a:ext>
            </a:extLst>
          </p:cNvPr>
          <p:cNvPicPr>
            <a:picLocks noChangeAspect="1"/>
          </p:cNvPicPr>
          <p:nvPr/>
        </p:nvPicPr>
        <p:blipFill>
          <a:blip r:embed="rId3"/>
          <a:stretch>
            <a:fillRect/>
          </a:stretch>
        </p:blipFill>
        <p:spPr>
          <a:xfrm>
            <a:off x="1541073" y="2389036"/>
            <a:ext cx="9255967" cy="4273021"/>
          </a:xfrm>
          <a:prstGeom prst="rect">
            <a:avLst/>
          </a:prstGeom>
        </p:spPr>
      </p:pic>
    </p:spTree>
    <p:extLst>
      <p:ext uri="{BB962C8B-B14F-4D97-AF65-F5344CB8AC3E}">
        <p14:creationId xmlns:p14="http://schemas.microsoft.com/office/powerpoint/2010/main" val="3668991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C303-5690-10E3-A572-C1670693F1FF}"/>
              </a:ext>
            </a:extLst>
          </p:cNvPr>
          <p:cNvSpPr>
            <a:spLocks noGrp="1"/>
          </p:cNvSpPr>
          <p:nvPr>
            <p:ph type="title"/>
          </p:nvPr>
        </p:nvSpPr>
        <p:spPr>
          <a:xfrm>
            <a:off x="1143001" y="-53649"/>
            <a:ext cx="9905998" cy="936170"/>
          </a:xfrm>
        </p:spPr>
        <p:txBody>
          <a:bodyPr/>
          <a:lstStyle/>
          <a:p>
            <a:r>
              <a:rPr lang="en-US" b="1" dirty="0">
                <a:solidFill>
                  <a:schemeClr val="bg1"/>
                </a:solidFill>
              </a:rPr>
              <a:t>WHAT IS IP FRAGMENTATION ATTACK ?</a:t>
            </a:r>
          </a:p>
        </p:txBody>
      </p:sp>
      <p:pic>
        <p:nvPicPr>
          <p:cNvPr id="6" name="Picture 5">
            <a:extLst>
              <a:ext uri="{FF2B5EF4-FFF2-40B4-BE49-F238E27FC236}">
                <a16:creationId xmlns:a16="http://schemas.microsoft.com/office/drawing/2014/main" id="{DE75F73F-B54B-FB14-9634-E0CF8E0B32BD}"/>
              </a:ext>
            </a:extLst>
          </p:cNvPr>
          <p:cNvPicPr>
            <a:picLocks noChangeAspect="1"/>
          </p:cNvPicPr>
          <p:nvPr/>
        </p:nvPicPr>
        <p:blipFill>
          <a:blip r:embed="rId3"/>
          <a:stretch>
            <a:fillRect/>
          </a:stretch>
        </p:blipFill>
        <p:spPr>
          <a:xfrm>
            <a:off x="1749443" y="2043404"/>
            <a:ext cx="9605911" cy="4683966"/>
          </a:xfrm>
          <a:prstGeom prst="rect">
            <a:avLst/>
          </a:prstGeom>
        </p:spPr>
      </p:pic>
      <p:sp>
        <p:nvSpPr>
          <p:cNvPr id="7" name="TextBox 6">
            <a:extLst>
              <a:ext uri="{FF2B5EF4-FFF2-40B4-BE49-F238E27FC236}">
                <a16:creationId xmlns:a16="http://schemas.microsoft.com/office/drawing/2014/main" id="{51F84482-6354-B0A5-03DF-21FA5C0E3F02}"/>
              </a:ext>
            </a:extLst>
          </p:cNvPr>
          <p:cNvSpPr txBox="1"/>
          <p:nvPr/>
        </p:nvSpPr>
        <p:spPr>
          <a:xfrm>
            <a:off x="1141413" y="1066800"/>
            <a:ext cx="8801320"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Sending a harmful payload via HTTP, UDP, ICMP, etc. by fragmenting it to bypass</a:t>
            </a:r>
          </a:p>
          <a:p>
            <a:pPr marL="285750" indent="-285750">
              <a:buFont typeface="Arial" panose="020B0604020202020204" pitchFamily="34" charset="0"/>
              <a:buChar char="•"/>
            </a:pPr>
            <a:r>
              <a:rPr lang="en-US" dirty="0">
                <a:solidFill>
                  <a:schemeClr val="bg1"/>
                </a:solidFill>
              </a:rPr>
              <a:t>Denial of Service (DoS) by sending very small fragments with false offsets to confuse target</a:t>
            </a:r>
          </a:p>
        </p:txBody>
      </p:sp>
      <p:sp>
        <p:nvSpPr>
          <p:cNvPr id="3" name="AutoShape 2" descr="Image of ">
            <a:extLst>
              <a:ext uri="{FF2B5EF4-FFF2-40B4-BE49-F238E27FC236}">
                <a16:creationId xmlns:a16="http://schemas.microsoft.com/office/drawing/2014/main" id="{184A9EE0-D2D7-F3D9-4497-75613EAABD6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Long Vũ Computer">
            <a:extLst>
              <a:ext uri="{FF2B5EF4-FFF2-40B4-BE49-F238E27FC236}">
                <a16:creationId xmlns:a16="http://schemas.microsoft.com/office/drawing/2014/main" id="{870A4ED5-8010-5066-AB65-6D58350F492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Long Vũ Computer">
            <a:extLst>
              <a:ext uri="{FF2B5EF4-FFF2-40B4-BE49-F238E27FC236}">
                <a16:creationId xmlns:a16="http://schemas.microsoft.com/office/drawing/2014/main" id="{75B7577D-C843-C33C-BA16-E7FBC339B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780" y="2043404"/>
            <a:ext cx="2080726" cy="468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7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7C74-F9C0-6DB3-75B3-65160996802C}"/>
              </a:ext>
            </a:extLst>
          </p:cNvPr>
          <p:cNvSpPr>
            <a:spLocks noGrp="1"/>
          </p:cNvSpPr>
          <p:nvPr>
            <p:ph type="title"/>
          </p:nvPr>
        </p:nvSpPr>
        <p:spPr>
          <a:xfrm>
            <a:off x="1143001" y="99528"/>
            <a:ext cx="9905998" cy="553615"/>
          </a:xfrm>
        </p:spPr>
        <p:txBody>
          <a:bodyPr>
            <a:normAutofit fontScale="90000"/>
          </a:bodyPr>
          <a:lstStyle/>
          <a:p>
            <a:r>
              <a:rPr lang="en-US" b="1" dirty="0">
                <a:solidFill>
                  <a:schemeClr val="bg1"/>
                </a:solidFill>
              </a:rPr>
              <a:t>IP FRAGMENTATION ATTACK IN 5G-BASED NETWORKS</a:t>
            </a:r>
          </a:p>
        </p:txBody>
      </p:sp>
      <p:sp>
        <p:nvSpPr>
          <p:cNvPr id="4" name="AutoShape 2" descr="Image of ">
            <a:extLst>
              <a:ext uri="{FF2B5EF4-FFF2-40B4-BE49-F238E27FC236}">
                <a16:creationId xmlns:a16="http://schemas.microsoft.com/office/drawing/2014/main" id="{8AFDCA74-6043-018B-D28D-A94B9F7CDC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977D422F-E5E5-EC64-4367-318776434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88" y="2388637"/>
            <a:ext cx="10217020" cy="4369834"/>
          </a:xfrm>
          <a:prstGeom prst="rect">
            <a:avLst/>
          </a:prstGeom>
        </p:spPr>
      </p:pic>
      <p:sp>
        <p:nvSpPr>
          <p:cNvPr id="3" name="TextBox 2">
            <a:extLst>
              <a:ext uri="{FF2B5EF4-FFF2-40B4-BE49-F238E27FC236}">
                <a16:creationId xmlns:a16="http://schemas.microsoft.com/office/drawing/2014/main" id="{A7339212-0129-41B3-8DC0-83279390F800}"/>
              </a:ext>
            </a:extLst>
          </p:cNvPr>
          <p:cNvSpPr txBox="1"/>
          <p:nvPr/>
        </p:nvSpPr>
        <p:spPr>
          <a:xfrm>
            <a:off x="990601" y="802442"/>
            <a:ext cx="9905998"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rPr>
              <a:t>When outer IP packets are not fragmented, but inner IP payloads in the GTP headers are fragmented; some reassemble-aware security systems do not see the inner IP fragments since they are focusing on outer IPs.</a:t>
            </a:r>
          </a:p>
          <a:p>
            <a:pPr algn="just"/>
            <a:endParaRPr lang="en-US" dirty="0">
              <a:solidFill>
                <a:schemeClr val="bg1"/>
              </a:solidFill>
            </a:endParaRPr>
          </a:p>
          <a:p>
            <a:pPr marL="285750" indent="-285750" algn="just">
              <a:buFont typeface="Arial" panose="020B0604020202020204" pitchFamily="34" charset="0"/>
              <a:buChar char="•"/>
            </a:pPr>
            <a:r>
              <a:rPr lang="en-US" dirty="0">
                <a:solidFill>
                  <a:schemeClr val="bg1"/>
                </a:solidFill>
              </a:rPr>
              <a:t>Sometimes no reassembling due to ultra-low latency and high sped issues.</a:t>
            </a:r>
          </a:p>
        </p:txBody>
      </p:sp>
      <p:sp>
        <p:nvSpPr>
          <p:cNvPr id="5" name="TextBox 4">
            <a:extLst>
              <a:ext uri="{FF2B5EF4-FFF2-40B4-BE49-F238E27FC236}">
                <a16:creationId xmlns:a16="http://schemas.microsoft.com/office/drawing/2014/main" id="{9821E710-270C-95E1-36F6-4D7C15F57955}"/>
              </a:ext>
            </a:extLst>
          </p:cNvPr>
          <p:cNvSpPr txBox="1"/>
          <p:nvPr/>
        </p:nvSpPr>
        <p:spPr>
          <a:xfrm>
            <a:off x="1212591" y="5945150"/>
            <a:ext cx="3993891" cy="1031051"/>
          </a:xfrm>
          <a:prstGeom prst="rect">
            <a:avLst/>
          </a:prstGeom>
          <a:noFill/>
        </p:spPr>
        <p:txBody>
          <a:bodyPr wrap="square" rtlCol="0">
            <a:spAutoFit/>
          </a:bodyPr>
          <a:lstStyle/>
          <a:p>
            <a:r>
              <a:rPr lang="en-US" sz="1500" dirty="0">
                <a:solidFill>
                  <a:schemeClr val="bg1"/>
                </a:solidFill>
              </a:rPr>
              <a:t>Outer IP → Outer GTP → Inner IP (fragment #1)</a:t>
            </a:r>
          </a:p>
          <a:p>
            <a:r>
              <a:rPr lang="en-US" sz="1500" dirty="0">
                <a:solidFill>
                  <a:schemeClr val="bg1"/>
                </a:solidFill>
              </a:rPr>
              <a:t>Outer IP → Outer GTP → Inner IP (fragment #2)</a:t>
            </a:r>
          </a:p>
          <a:p>
            <a:r>
              <a:rPr lang="en-US" sz="1500" dirty="0">
                <a:solidFill>
                  <a:schemeClr val="bg1"/>
                </a:solidFill>
              </a:rPr>
              <a:t>Outer IP → Outer GTP → Inner IP (fragment #3)</a:t>
            </a:r>
          </a:p>
          <a:p>
            <a:endParaRPr lang="en-US" sz="1600" dirty="0">
              <a:solidFill>
                <a:schemeClr val="bg1"/>
              </a:solidFill>
            </a:endParaRPr>
          </a:p>
        </p:txBody>
      </p:sp>
    </p:spTree>
    <p:extLst>
      <p:ext uri="{BB962C8B-B14F-4D97-AF65-F5344CB8AC3E}">
        <p14:creationId xmlns:p14="http://schemas.microsoft.com/office/powerpoint/2010/main" val="1433688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DE1E-BCA5-BCDC-E86D-59C9238675C5}"/>
              </a:ext>
            </a:extLst>
          </p:cNvPr>
          <p:cNvSpPr>
            <a:spLocks noGrp="1"/>
          </p:cNvSpPr>
          <p:nvPr>
            <p:ph type="title"/>
          </p:nvPr>
        </p:nvSpPr>
        <p:spPr>
          <a:xfrm>
            <a:off x="960001" y="4405"/>
            <a:ext cx="9905998" cy="591549"/>
          </a:xfrm>
        </p:spPr>
        <p:txBody>
          <a:bodyPr>
            <a:normAutofit fontScale="90000"/>
          </a:bodyPr>
          <a:lstStyle/>
          <a:p>
            <a:r>
              <a:rPr lang="en-US" b="1" dirty="0">
                <a:solidFill>
                  <a:schemeClr val="bg1"/>
                </a:solidFill>
              </a:rPr>
              <a:t>REMOTE CODE EXECUTION (RCE) VULNERABILTY ?</a:t>
            </a:r>
            <a:endParaRPr lang="en-US" dirty="0"/>
          </a:p>
        </p:txBody>
      </p:sp>
      <p:sp>
        <p:nvSpPr>
          <p:cNvPr id="5" name="AutoShape 4" descr="Image of ">
            <a:extLst>
              <a:ext uri="{FF2B5EF4-FFF2-40B4-BE49-F238E27FC236}">
                <a16:creationId xmlns:a16="http://schemas.microsoft.com/office/drawing/2014/main" id="{3E6331A4-DD19-0071-0035-A5D0E2538DC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9F0A610-43EA-068A-F204-0D5555AFCD05}"/>
              </a:ext>
            </a:extLst>
          </p:cNvPr>
          <p:cNvPicPr>
            <a:picLocks noChangeAspect="1"/>
          </p:cNvPicPr>
          <p:nvPr/>
        </p:nvPicPr>
        <p:blipFill>
          <a:blip r:embed="rId2"/>
          <a:stretch>
            <a:fillRect/>
          </a:stretch>
        </p:blipFill>
        <p:spPr>
          <a:xfrm>
            <a:off x="7660433" y="791553"/>
            <a:ext cx="4399389" cy="2543870"/>
          </a:xfrm>
          <a:prstGeom prst="rect">
            <a:avLst/>
          </a:prstGeom>
        </p:spPr>
      </p:pic>
      <p:pic>
        <p:nvPicPr>
          <p:cNvPr id="11" name="Picture 10">
            <a:extLst>
              <a:ext uri="{FF2B5EF4-FFF2-40B4-BE49-F238E27FC236}">
                <a16:creationId xmlns:a16="http://schemas.microsoft.com/office/drawing/2014/main" id="{56629FD2-A9E6-951B-ACC0-364968D9A0D5}"/>
              </a:ext>
            </a:extLst>
          </p:cNvPr>
          <p:cNvPicPr>
            <a:picLocks noChangeAspect="1"/>
          </p:cNvPicPr>
          <p:nvPr/>
        </p:nvPicPr>
        <p:blipFill>
          <a:blip r:embed="rId3"/>
          <a:stretch>
            <a:fillRect/>
          </a:stretch>
        </p:blipFill>
        <p:spPr>
          <a:xfrm>
            <a:off x="2222689" y="638026"/>
            <a:ext cx="2673134" cy="1187398"/>
          </a:xfrm>
          <a:prstGeom prst="rect">
            <a:avLst/>
          </a:prstGeom>
        </p:spPr>
      </p:pic>
      <p:pic>
        <p:nvPicPr>
          <p:cNvPr id="3" name="Picture 2">
            <a:extLst>
              <a:ext uri="{FF2B5EF4-FFF2-40B4-BE49-F238E27FC236}">
                <a16:creationId xmlns:a16="http://schemas.microsoft.com/office/drawing/2014/main" id="{ECFC4FB0-2DC3-0076-4A69-3563DADC51E6}"/>
              </a:ext>
            </a:extLst>
          </p:cNvPr>
          <p:cNvPicPr>
            <a:picLocks noChangeAspect="1"/>
          </p:cNvPicPr>
          <p:nvPr/>
        </p:nvPicPr>
        <p:blipFill>
          <a:blip r:embed="rId4"/>
          <a:stretch>
            <a:fillRect/>
          </a:stretch>
        </p:blipFill>
        <p:spPr>
          <a:xfrm>
            <a:off x="0" y="2046329"/>
            <a:ext cx="7345197" cy="4811672"/>
          </a:xfrm>
          <a:prstGeom prst="rect">
            <a:avLst/>
          </a:prstGeom>
        </p:spPr>
      </p:pic>
      <p:grpSp>
        <p:nvGrpSpPr>
          <p:cNvPr id="20" name="Group 19">
            <a:extLst>
              <a:ext uri="{FF2B5EF4-FFF2-40B4-BE49-F238E27FC236}">
                <a16:creationId xmlns:a16="http://schemas.microsoft.com/office/drawing/2014/main" id="{6DF94444-5C6D-5316-8690-0781046129D4}"/>
              </a:ext>
            </a:extLst>
          </p:cNvPr>
          <p:cNvGrpSpPr/>
          <p:nvPr/>
        </p:nvGrpSpPr>
        <p:grpSpPr>
          <a:xfrm>
            <a:off x="3278456" y="1909888"/>
            <a:ext cx="571680" cy="1047240"/>
            <a:chOff x="2947555" y="2181262"/>
            <a:chExt cx="571680" cy="1047240"/>
          </a:xfrm>
        </p:grpSpPr>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56E5F2A9-63FD-52BB-7705-A2E92EBD25ED}"/>
                    </a:ext>
                  </a:extLst>
                </p14:cNvPr>
                <p14:cNvContentPartPr/>
                <p14:nvPr/>
              </p14:nvContentPartPr>
              <p14:xfrm>
                <a:off x="3153115" y="2181262"/>
                <a:ext cx="366120" cy="1047240"/>
              </p14:xfrm>
            </p:contentPart>
          </mc:Choice>
          <mc:Fallback xmlns="">
            <p:pic>
              <p:nvPicPr>
                <p:cNvPr id="16" name="Ink 15">
                  <a:extLst>
                    <a:ext uri="{FF2B5EF4-FFF2-40B4-BE49-F238E27FC236}">
                      <a16:creationId xmlns:a16="http://schemas.microsoft.com/office/drawing/2014/main" id="{56E5F2A9-63FD-52BB-7705-A2E92EBD25ED}"/>
                    </a:ext>
                  </a:extLst>
                </p:cNvPr>
                <p:cNvPicPr/>
                <p:nvPr/>
              </p:nvPicPr>
              <p:blipFill>
                <a:blip r:embed="rId7"/>
                <a:stretch>
                  <a:fillRect/>
                </a:stretch>
              </p:blipFill>
              <p:spPr>
                <a:xfrm>
                  <a:off x="3144475" y="2172262"/>
                  <a:ext cx="383760" cy="1064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D51EF88A-E934-87AC-C00E-3EB747252FA0}"/>
                    </a:ext>
                  </a:extLst>
                </p14:cNvPr>
                <p14:cNvContentPartPr/>
                <p14:nvPr/>
              </p14:nvContentPartPr>
              <p14:xfrm>
                <a:off x="2947555" y="2192422"/>
                <a:ext cx="280800" cy="250920"/>
              </p14:xfrm>
            </p:contentPart>
          </mc:Choice>
          <mc:Fallback xmlns="">
            <p:pic>
              <p:nvPicPr>
                <p:cNvPr id="18" name="Ink 17">
                  <a:extLst>
                    <a:ext uri="{FF2B5EF4-FFF2-40B4-BE49-F238E27FC236}">
                      <a16:creationId xmlns:a16="http://schemas.microsoft.com/office/drawing/2014/main" id="{D51EF88A-E934-87AC-C00E-3EB747252FA0}"/>
                    </a:ext>
                  </a:extLst>
                </p:cNvPr>
                <p:cNvPicPr/>
                <p:nvPr/>
              </p:nvPicPr>
              <p:blipFill>
                <a:blip r:embed="rId9"/>
                <a:stretch>
                  <a:fillRect/>
                </a:stretch>
              </p:blipFill>
              <p:spPr>
                <a:xfrm>
                  <a:off x="2938915" y="2183782"/>
                  <a:ext cx="298440" cy="268560"/>
                </a:xfrm>
                <a:prstGeom prst="rect">
                  <a:avLst/>
                </a:prstGeom>
              </p:spPr>
            </p:pic>
          </mc:Fallback>
        </mc:AlternateContent>
      </p:grpSp>
      <p:grpSp>
        <p:nvGrpSpPr>
          <p:cNvPr id="42" name="Group 41">
            <a:extLst>
              <a:ext uri="{FF2B5EF4-FFF2-40B4-BE49-F238E27FC236}">
                <a16:creationId xmlns:a16="http://schemas.microsoft.com/office/drawing/2014/main" id="{A400AEE9-12AD-BB72-017F-F85ECD8DA8A7}"/>
              </a:ext>
            </a:extLst>
          </p:cNvPr>
          <p:cNvGrpSpPr/>
          <p:nvPr/>
        </p:nvGrpSpPr>
        <p:grpSpPr>
          <a:xfrm>
            <a:off x="6760315" y="1909888"/>
            <a:ext cx="802800" cy="1163520"/>
            <a:chOff x="6083155" y="2260822"/>
            <a:chExt cx="802800" cy="1163520"/>
          </a:xfrm>
        </p:grpSpPr>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962E4BB9-CFF6-9923-C7EC-C00DE6AF8EC3}"/>
                    </a:ext>
                  </a:extLst>
                </p14:cNvPr>
                <p14:cNvContentPartPr/>
                <p14:nvPr/>
              </p14:nvContentPartPr>
              <p14:xfrm>
                <a:off x="6083155" y="2402302"/>
                <a:ext cx="792720" cy="1022040"/>
              </p14:xfrm>
            </p:contentPart>
          </mc:Choice>
          <mc:Fallback xmlns="">
            <p:pic>
              <p:nvPicPr>
                <p:cNvPr id="39" name="Ink 38">
                  <a:extLst>
                    <a:ext uri="{FF2B5EF4-FFF2-40B4-BE49-F238E27FC236}">
                      <a16:creationId xmlns:a16="http://schemas.microsoft.com/office/drawing/2014/main" id="{962E4BB9-CFF6-9923-C7EC-C00DE6AF8EC3}"/>
                    </a:ext>
                  </a:extLst>
                </p:cNvPr>
                <p:cNvPicPr/>
                <p:nvPr/>
              </p:nvPicPr>
              <p:blipFill>
                <a:blip r:embed="rId15"/>
                <a:stretch>
                  <a:fillRect/>
                </a:stretch>
              </p:blipFill>
              <p:spPr>
                <a:xfrm>
                  <a:off x="6074515" y="2393662"/>
                  <a:ext cx="810360" cy="1039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43909F99-2523-37C3-C8FB-1FC43FCF695C}"/>
                    </a:ext>
                  </a:extLst>
                </p14:cNvPr>
                <p14:cNvContentPartPr/>
                <p14:nvPr/>
              </p14:nvContentPartPr>
              <p14:xfrm>
                <a:off x="6830515" y="2397262"/>
                <a:ext cx="55080" cy="365040"/>
              </p14:xfrm>
            </p:contentPart>
          </mc:Choice>
          <mc:Fallback xmlns="">
            <p:pic>
              <p:nvPicPr>
                <p:cNvPr id="40" name="Ink 39">
                  <a:extLst>
                    <a:ext uri="{FF2B5EF4-FFF2-40B4-BE49-F238E27FC236}">
                      <a16:creationId xmlns:a16="http://schemas.microsoft.com/office/drawing/2014/main" id="{43909F99-2523-37C3-C8FB-1FC43FCF695C}"/>
                    </a:ext>
                  </a:extLst>
                </p:cNvPr>
                <p:cNvPicPr/>
                <p:nvPr/>
              </p:nvPicPr>
              <p:blipFill>
                <a:blip r:embed="rId17"/>
                <a:stretch>
                  <a:fillRect/>
                </a:stretch>
              </p:blipFill>
              <p:spPr>
                <a:xfrm>
                  <a:off x="6821875" y="2388622"/>
                  <a:ext cx="727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78FCC2B8-9065-FB09-19B0-E3A6CD46D38E}"/>
                    </a:ext>
                  </a:extLst>
                </p14:cNvPr>
                <p14:cNvContentPartPr/>
                <p14:nvPr/>
              </p14:nvContentPartPr>
              <p14:xfrm>
                <a:off x="6519835" y="2260822"/>
                <a:ext cx="366120" cy="109440"/>
              </p14:xfrm>
            </p:contentPart>
          </mc:Choice>
          <mc:Fallback xmlns="">
            <p:pic>
              <p:nvPicPr>
                <p:cNvPr id="41" name="Ink 40">
                  <a:extLst>
                    <a:ext uri="{FF2B5EF4-FFF2-40B4-BE49-F238E27FC236}">
                      <a16:creationId xmlns:a16="http://schemas.microsoft.com/office/drawing/2014/main" id="{78FCC2B8-9065-FB09-19B0-E3A6CD46D38E}"/>
                    </a:ext>
                  </a:extLst>
                </p:cNvPr>
                <p:cNvPicPr/>
                <p:nvPr/>
              </p:nvPicPr>
              <p:blipFill>
                <a:blip r:embed="rId19"/>
                <a:stretch>
                  <a:fillRect/>
                </a:stretch>
              </p:blipFill>
              <p:spPr>
                <a:xfrm>
                  <a:off x="6510835" y="2251822"/>
                  <a:ext cx="383760" cy="127080"/>
                </a:xfrm>
                <a:prstGeom prst="rect">
                  <a:avLst/>
                </a:prstGeom>
              </p:spPr>
            </p:pic>
          </mc:Fallback>
        </mc:AlternateContent>
      </p:grpSp>
    </p:spTree>
    <p:extLst>
      <p:ext uri="{BB962C8B-B14F-4D97-AF65-F5344CB8AC3E}">
        <p14:creationId xmlns:p14="http://schemas.microsoft.com/office/powerpoint/2010/main" val="232326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CEBB-526F-F0F9-FCDB-405190F81758}"/>
              </a:ext>
            </a:extLst>
          </p:cNvPr>
          <p:cNvSpPr>
            <a:spLocks noGrp="1"/>
          </p:cNvSpPr>
          <p:nvPr>
            <p:ph type="title"/>
          </p:nvPr>
        </p:nvSpPr>
        <p:spPr>
          <a:xfrm>
            <a:off x="1143001" y="114665"/>
            <a:ext cx="9905998" cy="659776"/>
          </a:xfrm>
        </p:spPr>
        <p:txBody>
          <a:bodyPr>
            <a:noAutofit/>
          </a:bodyPr>
          <a:lstStyle/>
          <a:p>
            <a:r>
              <a:rPr lang="en-US" sz="4600" b="1" dirty="0">
                <a:solidFill>
                  <a:schemeClr val="bg1"/>
                </a:solidFill>
              </a:rPr>
              <a:t>WHAT IS 5G?</a:t>
            </a:r>
          </a:p>
        </p:txBody>
      </p:sp>
      <p:pic>
        <p:nvPicPr>
          <p:cNvPr id="4" name="Picture 3">
            <a:extLst>
              <a:ext uri="{FF2B5EF4-FFF2-40B4-BE49-F238E27FC236}">
                <a16:creationId xmlns:a16="http://schemas.microsoft.com/office/drawing/2014/main" id="{6932010E-67CD-98F8-4CD3-9D9258D2859A}"/>
              </a:ext>
            </a:extLst>
          </p:cNvPr>
          <p:cNvPicPr>
            <a:picLocks noChangeAspect="1"/>
          </p:cNvPicPr>
          <p:nvPr/>
        </p:nvPicPr>
        <p:blipFill>
          <a:blip r:embed="rId2"/>
          <a:stretch>
            <a:fillRect/>
          </a:stretch>
        </p:blipFill>
        <p:spPr>
          <a:xfrm>
            <a:off x="1022282" y="2024743"/>
            <a:ext cx="10147436" cy="4637314"/>
          </a:xfrm>
          <a:prstGeom prst="rect">
            <a:avLst/>
          </a:prstGeom>
        </p:spPr>
      </p:pic>
      <p:sp>
        <p:nvSpPr>
          <p:cNvPr id="5" name="TextBox 4">
            <a:extLst>
              <a:ext uri="{FF2B5EF4-FFF2-40B4-BE49-F238E27FC236}">
                <a16:creationId xmlns:a16="http://schemas.microsoft.com/office/drawing/2014/main" id="{165564B9-05C1-D8D7-5A44-E14FDFE0A963}"/>
              </a:ext>
            </a:extLst>
          </p:cNvPr>
          <p:cNvSpPr txBox="1"/>
          <p:nvPr/>
        </p:nvSpPr>
        <p:spPr>
          <a:xfrm>
            <a:off x="1143001" y="1277034"/>
            <a:ext cx="5005858"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Autonomous systems, smart cities, IoT, and more…</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155805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57FE-4313-CC67-FA88-66EE514D263D}"/>
              </a:ext>
            </a:extLst>
          </p:cNvPr>
          <p:cNvSpPr>
            <a:spLocks noGrp="1"/>
          </p:cNvSpPr>
          <p:nvPr>
            <p:ph type="title"/>
          </p:nvPr>
        </p:nvSpPr>
        <p:spPr>
          <a:xfrm>
            <a:off x="632317" y="-215196"/>
            <a:ext cx="6762666" cy="1198258"/>
          </a:xfrm>
        </p:spPr>
        <p:txBody>
          <a:bodyPr>
            <a:noAutofit/>
          </a:bodyPr>
          <a:lstStyle/>
          <a:p>
            <a:r>
              <a:rPr lang="en-US" sz="4000" b="1" dirty="0">
                <a:solidFill>
                  <a:schemeClr val="bg1"/>
                </a:solidFill>
              </a:rPr>
              <a:t>MY ATTACK SIMULATION</a:t>
            </a:r>
          </a:p>
        </p:txBody>
      </p:sp>
      <p:pic>
        <p:nvPicPr>
          <p:cNvPr id="6" name="Picture 5">
            <a:extLst>
              <a:ext uri="{FF2B5EF4-FFF2-40B4-BE49-F238E27FC236}">
                <a16:creationId xmlns:a16="http://schemas.microsoft.com/office/drawing/2014/main" id="{5FDE47FF-955B-15D3-D745-D54150E92334}"/>
              </a:ext>
            </a:extLst>
          </p:cNvPr>
          <p:cNvPicPr>
            <a:picLocks noChangeAspect="1"/>
          </p:cNvPicPr>
          <p:nvPr/>
        </p:nvPicPr>
        <p:blipFill>
          <a:blip r:embed="rId3"/>
          <a:stretch>
            <a:fillRect/>
          </a:stretch>
        </p:blipFill>
        <p:spPr>
          <a:xfrm>
            <a:off x="3051109" y="1343608"/>
            <a:ext cx="4427825" cy="2862467"/>
          </a:xfrm>
          <a:prstGeom prst="rect">
            <a:avLst/>
          </a:prstGeom>
        </p:spPr>
      </p:pic>
      <p:pic>
        <p:nvPicPr>
          <p:cNvPr id="12" name="Picture 11">
            <a:extLst>
              <a:ext uri="{FF2B5EF4-FFF2-40B4-BE49-F238E27FC236}">
                <a16:creationId xmlns:a16="http://schemas.microsoft.com/office/drawing/2014/main" id="{59C28E69-26EB-A2B0-8258-14CD8FF71DB0}"/>
              </a:ext>
            </a:extLst>
          </p:cNvPr>
          <p:cNvPicPr>
            <a:picLocks noChangeAspect="1"/>
          </p:cNvPicPr>
          <p:nvPr/>
        </p:nvPicPr>
        <p:blipFill>
          <a:blip r:embed="rId4"/>
          <a:stretch>
            <a:fillRect/>
          </a:stretch>
        </p:blipFill>
        <p:spPr>
          <a:xfrm>
            <a:off x="7652207" y="142657"/>
            <a:ext cx="4427826" cy="3404589"/>
          </a:xfrm>
          <a:prstGeom prst="rect">
            <a:avLst/>
          </a:prstGeom>
        </p:spPr>
      </p:pic>
      <p:pic>
        <p:nvPicPr>
          <p:cNvPr id="14" name="Picture 13">
            <a:extLst>
              <a:ext uri="{FF2B5EF4-FFF2-40B4-BE49-F238E27FC236}">
                <a16:creationId xmlns:a16="http://schemas.microsoft.com/office/drawing/2014/main" id="{5CCF05FD-E98E-D7DA-1834-0600E2010299}"/>
              </a:ext>
            </a:extLst>
          </p:cNvPr>
          <p:cNvPicPr>
            <a:picLocks noChangeAspect="1"/>
          </p:cNvPicPr>
          <p:nvPr/>
        </p:nvPicPr>
        <p:blipFill>
          <a:blip r:embed="rId5"/>
          <a:stretch>
            <a:fillRect/>
          </a:stretch>
        </p:blipFill>
        <p:spPr>
          <a:xfrm>
            <a:off x="202813" y="4288724"/>
            <a:ext cx="3853544" cy="2426619"/>
          </a:xfrm>
          <a:prstGeom prst="rect">
            <a:avLst/>
          </a:prstGeom>
        </p:spPr>
      </p:pic>
      <p:grpSp>
        <p:nvGrpSpPr>
          <p:cNvPr id="19" name="Group 18">
            <a:extLst>
              <a:ext uri="{FF2B5EF4-FFF2-40B4-BE49-F238E27FC236}">
                <a16:creationId xmlns:a16="http://schemas.microsoft.com/office/drawing/2014/main" id="{C77EC70C-E6CF-1140-B34C-9B1CD265A3B2}"/>
              </a:ext>
            </a:extLst>
          </p:cNvPr>
          <p:cNvGrpSpPr/>
          <p:nvPr/>
        </p:nvGrpSpPr>
        <p:grpSpPr>
          <a:xfrm>
            <a:off x="1637777" y="2739435"/>
            <a:ext cx="1633320" cy="1466640"/>
            <a:chOff x="2444400" y="2668313"/>
            <a:chExt cx="1633320" cy="1466640"/>
          </a:xfrm>
        </p:grpSpPr>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0D55D37C-C597-64D1-EC65-5C76EF99494C}"/>
                    </a:ext>
                  </a:extLst>
                </p14:cNvPr>
                <p14:cNvContentPartPr/>
                <p14:nvPr/>
              </p14:nvContentPartPr>
              <p14:xfrm>
                <a:off x="2621160" y="2668313"/>
                <a:ext cx="1456560" cy="1389600"/>
              </p14:xfrm>
            </p:contentPart>
          </mc:Choice>
          <mc:Fallback xmlns="">
            <p:pic>
              <p:nvPicPr>
                <p:cNvPr id="17" name="Ink 16">
                  <a:extLst>
                    <a:ext uri="{FF2B5EF4-FFF2-40B4-BE49-F238E27FC236}">
                      <a16:creationId xmlns:a16="http://schemas.microsoft.com/office/drawing/2014/main" id="{0D55D37C-C597-64D1-EC65-5C76EF99494C}"/>
                    </a:ext>
                  </a:extLst>
                </p:cNvPr>
                <p:cNvPicPr/>
                <p:nvPr/>
              </p:nvPicPr>
              <p:blipFill>
                <a:blip r:embed="rId7"/>
                <a:stretch>
                  <a:fillRect/>
                </a:stretch>
              </p:blipFill>
              <p:spPr>
                <a:xfrm>
                  <a:off x="2603520" y="2650313"/>
                  <a:ext cx="1492200" cy="142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EF9407BF-3BFA-40B1-73AC-EC79703847D2}"/>
                    </a:ext>
                  </a:extLst>
                </p14:cNvPr>
                <p14:cNvContentPartPr/>
                <p14:nvPr/>
              </p14:nvContentPartPr>
              <p14:xfrm>
                <a:off x="2444400" y="3722753"/>
                <a:ext cx="402480" cy="412200"/>
              </p14:xfrm>
            </p:contentPart>
          </mc:Choice>
          <mc:Fallback xmlns="">
            <p:pic>
              <p:nvPicPr>
                <p:cNvPr id="18" name="Ink 17">
                  <a:extLst>
                    <a:ext uri="{FF2B5EF4-FFF2-40B4-BE49-F238E27FC236}">
                      <a16:creationId xmlns:a16="http://schemas.microsoft.com/office/drawing/2014/main" id="{EF9407BF-3BFA-40B1-73AC-EC79703847D2}"/>
                    </a:ext>
                  </a:extLst>
                </p:cNvPr>
                <p:cNvPicPr/>
                <p:nvPr/>
              </p:nvPicPr>
              <p:blipFill>
                <a:blip r:embed="rId9"/>
                <a:stretch>
                  <a:fillRect/>
                </a:stretch>
              </p:blipFill>
              <p:spPr>
                <a:xfrm>
                  <a:off x="2426760" y="3704753"/>
                  <a:ext cx="438120" cy="447840"/>
                </a:xfrm>
                <a:prstGeom prst="rect">
                  <a:avLst/>
                </a:prstGeom>
              </p:spPr>
            </p:pic>
          </mc:Fallback>
        </mc:AlternateContent>
      </p:grpSp>
      <p:grpSp>
        <p:nvGrpSpPr>
          <p:cNvPr id="25" name="Group 24">
            <a:extLst>
              <a:ext uri="{FF2B5EF4-FFF2-40B4-BE49-F238E27FC236}">
                <a16:creationId xmlns:a16="http://schemas.microsoft.com/office/drawing/2014/main" id="{8B392A9E-0A6A-174D-6E8D-D440C39095E4}"/>
              </a:ext>
            </a:extLst>
          </p:cNvPr>
          <p:cNvGrpSpPr/>
          <p:nvPr/>
        </p:nvGrpSpPr>
        <p:grpSpPr>
          <a:xfrm>
            <a:off x="6518743" y="609831"/>
            <a:ext cx="1151640" cy="933840"/>
            <a:chOff x="6409080" y="820793"/>
            <a:chExt cx="1151640" cy="933840"/>
          </a:xfrm>
        </p:grpSpPr>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8D049642-712B-A0E4-A861-5D4CA1362867}"/>
                    </a:ext>
                  </a:extLst>
                </p14:cNvPr>
                <p14:cNvContentPartPr/>
                <p14:nvPr/>
              </p14:nvContentPartPr>
              <p14:xfrm>
                <a:off x="6409080" y="913313"/>
                <a:ext cx="1046160" cy="841320"/>
              </p14:xfrm>
            </p:contentPart>
          </mc:Choice>
          <mc:Fallback xmlns="">
            <p:pic>
              <p:nvPicPr>
                <p:cNvPr id="23" name="Ink 22">
                  <a:extLst>
                    <a:ext uri="{FF2B5EF4-FFF2-40B4-BE49-F238E27FC236}">
                      <a16:creationId xmlns:a16="http://schemas.microsoft.com/office/drawing/2014/main" id="{8D049642-712B-A0E4-A861-5D4CA1362867}"/>
                    </a:ext>
                  </a:extLst>
                </p:cNvPr>
                <p:cNvPicPr/>
                <p:nvPr/>
              </p:nvPicPr>
              <p:blipFill>
                <a:blip r:embed="rId11"/>
                <a:stretch>
                  <a:fillRect/>
                </a:stretch>
              </p:blipFill>
              <p:spPr>
                <a:xfrm>
                  <a:off x="6391440" y="895313"/>
                  <a:ext cx="108180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20482F04-8029-756D-46B9-0A0C0791F642}"/>
                    </a:ext>
                  </a:extLst>
                </p14:cNvPr>
                <p14:cNvContentPartPr/>
                <p14:nvPr/>
              </p14:nvContentPartPr>
              <p14:xfrm>
                <a:off x="7285320" y="820793"/>
                <a:ext cx="275400" cy="382680"/>
              </p14:xfrm>
            </p:contentPart>
          </mc:Choice>
          <mc:Fallback xmlns="">
            <p:pic>
              <p:nvPicPr>
                <p:cNvPr id="24" name="Ink 23">
                  <a:extLst>
                    <a:ext uri="{FF2B5EF4-FFF2-40B4-BE49-F238E27FC236}">
                      <a16:creationId xmlns:a16="http://schemas.microsoft.com/office/drawing/2014/main" id="{20482F04-8029-756D-46B9-0A0C0791F642}"/>
                    </a:ext>
                  </a:extLst>
                </p:cNvPr>
                <p:cNvPicPr/>
                <p:nvPr/>
              </p:nvPicPr>
              <p:blipFill>
                <a:blip r:embed="rId13"/>
                <a:stretch>
                  <a:fillRect/>
                </a:stretch>
              </p:blipFill>
              <p:spPr>
                <a:xfrm>
                  <a:off x="7267320" y="802793"/>
                  <a:ext cx="311040" cy="418320"/>
                </a:xfrm>
                <a:prstGeom prst="rect">
                  <a:avLst/>
                </a:prstGeom>
              </p:spPr>
            </p:pic>
          </mc:Fallback>
        </mc:AlternateContent>
      </p:grpSp>
      <p:sp>
        <p:nvSpPr>
          <p:cNvPr id="3" name="TextBox 2">
            <a:extLst>
              <a:ext uri="{FF2B5EF4-FFF2-40B4-BE49-F238E27FC236}">
                <a16:creationId xmlns:a16="http://schemas.microsoft.com/office/drawing/2014/main" id="{A84192D8-3632-0740-139C-659E5B0EED62}"/>
              </a:ext>
            </a:extLst>
          </p:cNvPr>
          <p:cNvSpPr txBox="1"/>
          <p:nvPr/>
        </p:nvSpPr>
        <p:spPr>
          <a:xfrm>
            <a:off x="5078979" y="4684018"/>
            <a:ext cx="6113332" cy="2031325"/>
          </a:xfrm>
          <a:prstGeom prst="rect">
            <a:avLst/>
          </a:prstGeom>
          <a:noFill/>
        </p:spPr>
        <p:txBody>
          <a:bodyPr wrap="square" rtlCol="0">
            <a:spAutoFit/>
          </a:bodyPr>
          <a:lstStyle/>
          <a:p>
            <a:pPr algn="just"/>
            <a:r>
              <a:rPr lang="en-US" sz="3600" b="1" u="sng" dirty="0">
                <a:solidFill>
                  <a:schemeClr val="bg1"/>
                </a:solidFill>
              </a:rPr>
              <a:t>GOAL:</a:t>
            </a:r>
            <a:r>
              <a:rPr lang="en-US" sz="3600" b="1" dirty="0">
                <a:solidFill>
                  <a:schemeClr val="bg1"/>
                </a:solidFill>
              </a:rPr>
              <a:t> </a:t>
            </a:r>
            <a:r>
              <a:rPr lang="en-US" sz="3000" dirty="0">
                <a:solidFill>
                  <a:schemeClr val="bg1"/>
                </a:solidFill>
              </a:rPr>
              <a:t>To delete a critical file of a machine with RCE vulnerability, bypassing firewall or other security systems.</a:t>
            </a:r>
          </a:p>
        </p:txBody>
      </p:sp>
      <p:pic>
        <p:nvPicPr>
          <p:cNvPr id="5" name="Picture 4">
            <a:extLst>
              <a:ext uri="{FF2B5EF4-FFF2-40B4-BE49-F238E27FC236}">
                <a16:creationId xmlns:a16="http://schemas.microsoft.com/office/drawing/2014/main" id="{21BB63DB-44E9-0B58-1E9A-2B727C0E40A2}"/>
              </a:ext>
            </a:extLst>
          </p:cNvPr>
          <p:cNvPicPr>
            <a:picLocks noChangeAspect="1"/>
          </p:cNvPicPr>
          <p:nvPr/>
        </p:nvPicPr>
        <p:blipFill>
          <a:blip r:embed="rId14"/>
          <a:stretch>
            <a:fillRect/>
          </a:stretch>
        </p:blipFill>
        <p:spPr>
          <a:xfrm>
            <a:off x="4780158" y="2472963"/>
            <a:ext cx="838941" cy="603755"/>
          </a:xfrm>
          <a:prstGeom prst="rect">
            <a:avLst/>
          </a:prstGeom>
        </p:spPr>
      </p:pic>
      <p:sp>
        <p:nvSpPr>
          <p:cNvPr id="7" name="TextBox 6">
            <a:extLst>
              <a:ext uri="{FF2B5EF4-FFF2-40B4-BE49-F238E27FC236}">
                <a16:creationId xmlns:a16="http://schemas.microsoft.com/office/drawing/2014/main" id="{90F0E9E5-F63F-7512-71C0-C16BFDEF7D64}"/>
              </a:ext>
            </a:extLst>
          </p:cNvPr>
          <p:cNvSpPr txBox="1"/>
          <p:nvPr/>
        </p:nvSpPr>
        <p:spPr>
          <a:xfrm>
            <a:off x="4433703" y="3069468"/>
            <a:ext cx="1662635" cy="246221"/>
          </a:xfrm>
          <a:prstGeom prst="rect">
            <a:avLst/>
          </a:prstGeom>
          <a:noFill/>
        </p:spPr>
        <p:txBody>
          <a:bodyPr wrap="none" rtlCol="0">
            <a:spAutoFit/>
          </a:bodyPr>
          <a:lstStyle/>
          <a:p>
            <a:r>
              <a:rPr lang="en-US" sz="1000" dirty="0">
                <a:solidFill>
                  <a:schemeClr val="bg1"/>
                </a:solidFill>
              </a:rPr>
              <a:t>Intermediate Security System</a:t>
            </a:r>
          </a:p>
        </p:txBody>
      </p:sp>
    </p:spTree>
    <p:extLst>
      <p:ext uri="{BB962C8B-B14F-4D97-AF65-F5344CB8AC3E}">
        <p14:creationId xmlns:p14="http://schemas.microsoft.com/office/powerpoint/2010/main" val="2826690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CA9A8-61DF-798D-2646-96454BC8B82F}"/>
              </a:ext>
            </a:extLst>
          </p:cNvPr>
          <p:cNvSpPr>
            <a:spLocks noGrp="1"/>
          </p:cNvSpPr>
          <p:nvPr>
            <p:ph type="title"/>
          </p:nvPr>
        </p:nvSpPr>
        <p:spPr>
          <a:xfrm>
            <a:off x="1141413" y="68012"/>
            <a:ext cx="9905998" cy="678437"/>
          </a:xfrm>
        </p:spPr>
        <p:txBody>
          <a:bodyPr>
            <a:normAutofit/>
          </a:bodyPr>
          <a:lstStyle/>
          <a:p>
            <a:r>
              <a:rPr lang="en-US" sz="4200" b="1" dirty="0">
                <a:solidFill>
                  <a:schemeClr val="bg1"/>
                </a:solidFill>
              </a:rPr>
              <a:t>WIRESHARK ANALYSIS</a:t>
            </a:r>
          </a:p>
        </p:txBody>
      </p:sp>
      <p:pic>
        <p:nvPicPr>
          <p:cNvPr id="5" name="Picture 4">
            <a:extLst>
              <a:ext uri="{FF2B5EF4-FFF2-40B4-BE49-F238E27FC236}">
                <a16:creationId xmlns:a16="http://schemas.microsoft.com/office/drawing/2014/main" id="{83A11D88-38C4-3D80-FBCD-3D9B95BCEC2B}"/>
              </a:ext>
            </a:extLst>
          </p:cNvPr>
          <p:cNvPicPr>
            <a:picLocks noChangeAspect="1"/>
          </p:cNvPicPr>
          <p:nvPr/>
        </p:nvPicPr>
        <p:blipFill>
          <a:blip r:embed="rId2"/>
          <a:stretch>
            <a:fillRect/>
          </a:stretch>
        </p:blipFill>
        <p:spPr>
          <a:xfrm>
            <a:off x="893036" y="1688321"/>
            <a:ext cx="10402752" cy="1534754"/>
          </a:xfrm>
          <a:prstGeom prst="rect">
            <a:avLst/>
          </a:prstGeom>
        </p:spPr>
      </p:pic>
      <p:pic>
        <p:nvPicPr>
          <p:cNvPr id="3076" name="Picture 4" descr="Uploaded image">
            <a:extLst>
              <a:ext uri="{FF2B5EF4-FFF2-40B4-BE49-F238E27FC236}">
                <a16:creationId xmlns:a16="http://schemas.microsoft.com/office/drawing/2014/main" id="{9CE3AD84-6E38-6C95-AC6D-0A3F9270B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09" y="4058296"/>
            <a:ext cx="5529976"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ploaded image">
            <a:extLst>
              <a:ext uri="{FF2B5EF4-FFF2-40B4-BE49-F238E27FC236}">
                <a16:creationId xmlns:a16="http://schemas.microsoft.com/office/drawing/2014/main" id="{9377BB87-15BB-BA09-CAD6-A3D595D9E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183" y="4058296"/>
            <a:ext cx="4939020" cy="20764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D538F0B-B565-E75E-371D-9EF64CC06E96}"/>
                  </a:ext>
                </a:extLst>
              </p14:cNvPr>
              <p14:cNvContentPartPr/>
              <p14:nvPr/>
            </p14:nvContentPartPr>
            <p14:xfrm>
              <a:off x="5047464" y="5886742"/>
              <a:ext cx="597600" cy="309240"/>
            </p14:xfrm>
          </p:contentPart>
        </mc:Choice>
        <mc:Fallback xmlns="">
          <p:pic>
            <p:nvPicPr>
              <p:cNvPr id="4" name="Ink 3">
                <a:extLst>
                  <a:ext uri="{FF2B5EF4-FFF2-40B4-BE49-F238E27FC236}">
                    <a16:creationId xmlns:a16="http://schemas.microsoft.com/office/drawing/2014/main" id="{0D538F0B-B565-E75E-371D-9EF64CC06E96}"/>
                  </a:ext>
                </a:extLst>
              </p:cNvPr>
              <p:cNvPicPr/>
              <p:nvPr/>
            </p:nvPicPr>
            <p:blipFill>
              <a:blip r:embed="rId6"/>
              <a:stretch>
                <a:fillRect/>
              </a:stretch>
            </p:blipFill>
            <p:spPr>
              <a:xfrm>
                <a:off x="5038464" y="5878102"/>
                <a:ext cx="6152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E08B4EB-1F24-5F64-8835-9F06AD27C276}"/>
                  </a:ext>
                </a:extLst>
              </p14:cNvPr>
              <p14:cNvContentPartPr/>
              <p14:nvPr/>
            </p14:nvContentPartPr>
            <p14:xfrm>
              <a:off x="11259264" y="4682902"/>
              <a:ext cx="414720" cy="422280"/>
            </p14:xfrm>
          </p:contentPart>
        </mc:Choice>
        <mc:Fallback xmlns="">
          <p:pic>
            <p:nvPicPr>
              <p:cNvPr id="6" name="Ink 5">
                <a:extLst>
                  <a:ext uri="{FF2B5EF4-FFF2-40B4-BE49-F238E27FC236}">
                    <a16:creationId xmlns:a16="http://schemas.microsoft.com/office/drawing/2014/main" id="{2E08B4EB-1F24-5F64-8835-9F06AD27C276}"/>
                  </a:ext>
                </a:extLst>
              </p:cNvPr>
              <p:cNvPicPr/>
              <p:nvPr/>
            </p:nvPicPr>
            <p:blipFill>
              <a:blip r:embed="rId8"/>
              <a:stretch>
                <a:fillRect/>
              </a:stretch>
            </p:blipFill>
            <p:spPr>
              <a:xfrm>
                <a:off x="11250264" y="4674262"/>
                <a:ext cx="432360" cy="439920"/>
              </a:xfrm>
              <a:prstGeom prst="rect">
                <a:avLst/>
              </a:prstGeom>
            </p:spPr>
          </p:pic>
        </mc:Fallback>
      </mc:AlternateContent>
    </p:spTree>
    <p:extLst>
      <p:ext uri="{BB962C8B-B14F-4D97-AF65-F5344CB8AC3E}">
        <p14:creationId xmlns:p14="http://schemas.microsoft.com/office/powerpoint/2010/main" val="2998954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4B42-4EDA-DE2C-17A9-93056FE866B5}"/>
              </a:ext>
            </a:extLst>
          </p:cNvPr>
          <p:cNvSpPr>
            <a:spLocks noGrp="1"/>
          </p:cNvSpPr>
          <p:nvPr>
            <p:ph type="title"/>
          </p:nvPr>
        </p:nvSpPr>
        <p:spPr>
          <a:xfrm>
            <a:off x="1143001" y="71612"/>
            <a:ext cx="9905998" cy="624086"/>
          </a:xfrm>
        </p:spPr>
        <p:txBody>
          <a:bodyPr>
            <a:normAutofit fontScale="90000"/>
          </a:bodyPr>
          <a:lstStyle/>
          <a:p>
            <a:r>
              <a:rPr lang="en-US" b="1" dirty="0" err="1">
                <a:solidFill>
                  <a:schemeClr val="bg1"/>
                </a:solidFill>
              </a:rPr>
              <a:t>DefenSe</a:t>
            </a:r>
            <a:r>
              <a:rPr lang="en-US" b="1" dirty="0">
                <a:solidFill>
                  <a:schemeClr val="bg1"/>
                </a:solidFill>
              </a:rPr>
              <a:t> Strategies against IPF Based ATTACKS</a:t>
            </a:r>
            <a:endParaRPr lang="en-US" dirty="0"/>
          </a:p>
        </p:txBody>
      </p:sp>
      <p:sp>
        <p:nvSpPr>
          <p:cNvPr id="4" name="Rectangle 1">
            <a:extLst>
              <a:ext uri="{FF2B5EF4-FFF2-40B4-BE49-F238E27FC236}">
                <a16:creationId xmlns:a16="http://schemas.microsoft.com/office/drawing/2014/main" id="{13E97E97-7A41-AD81-EC18-AB6EDCF8D2E2}"/>
              </a:ext>
            </a:extLst>
          </p:cNvPr>
          <p:cNvSpPr>
            <a:spLocks noGrp="1" noChangeArrowheads="1"/>
          </p:cNvSpPr>
          <p:nvPr>
            <p:ph idx="1"/>
          </p:nvPr>
        </p:nvSpPr>
        <p:spPr bwMode="auto">
          <a:xfrm>
            <a:off x="1068357" y="2114102"/>
            <a:ext cx="10823608"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Deep IP / GTP Packet Reassembly at Edge &amp; Core Security Systems</a:t>
            </a:r>
            <a:endParaRPr kumimoji="0" lang="en-US" altLang="en-US" sz="175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75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75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50" b="1" i="0" u="none" strike="noStrike" cap="none" normalizeH="0" baseline="0" dirty="0">
                <a:ln>
                  <a:noFill/>
                </a:ln>
                <a:solidFill>
                  <a:schemeClr val="bg1"/>
                </a:solidFill>
                <a:effectLst/>
                <a:latin typeface="Arial" panose="020B0604020202020204" pitchFamily="34" charset="0"/>
                <a:cs typeface="Arial" panose="020B0604020202020204" pitchFamily="34" charset="0"/>
              </a:rPr>
              <a:t> Drop Suspicious or Incomplete Fragments:</a:t>
            </a:r>
            <a:br>
              <a:rPr kumimoji="0" lang="en-US" altLang="en-US" sz="1750" i="0" u="none" strike="noStrike" cap="none" normalizeH="0" baseline="0" dirty="0">
                <a:ln>
                  <a:noFill/>
                </a:ln>
                <a:solidFill>
                  <a:schemeClr val="bg1"/>
                </a:solidFill>
                <a:effectLst/>
                <a:latin typeface="Arial" panose="020B0604020202020204" pitchFamily="34" charset="0"/>
                <a:cs typeface="Arial" panose="020B0604020202020204" pitchFamily="34" charset="0"/>
              </a:rPr>
            </a:br>
            <a:r>
              <a:rPr kumimoji="0" lang="en-US" altLang="en-US" sz="1750" i="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en-US" sz="1500" i="0" u="none" strike="noStrike" cap="none" normalizeH="0" baseline="0" dirty="0">
                <a:ln>
                  <a:noFill/>
                </a:ln>
                <a:solidFill>
                  <a:schemeClr val="bg1"/>
                </a:solidFill>
                <a:effectLst/>
                <a:latin typeface="Arial" panose="020B0604020202020204" pitchFamily="34" charset="0"/>
                <a:cs typeface="Arial" panose="020B0604020202020204" pitchFamily="34" charset="0"/>
              </a:rPr>
              <a:t>Filter packets with abnormal fragmentation patterns (e.g., MF=1 with no final MF=0, or constant Fragment Offset = 0).</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750" dirty="0">
              <a:solidFill>
                <a:schemeClr val="bg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US" sz="1750" dirty="0">
              <a:solidFill>
                <a:schemeClr val="bg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750" dirty="0">
              <a:solidFill>
                <a:schemeClr val="bg1"/>
              </a:solidFill>
              <a:latin typeface="Arial" panose="020B0604020202020204" pitchFamily="34" charset="0"/>
              <a:cs typeface="Arial" panose="020B0604020202020204" pitchFamily="34" charset="0"/>
            </a:endParaRPr>
          </a:p>
          <a:p>
            <a:pPr marL="0" lvl="0" indent="0" eaLnBrk="0" fontAlgn="base" hangingPunct="0">
              <a:lnSpc>
                <a:spcPct val="100000"/>
              </a:lnSpc>
              <a:spcBef>
                <a:spcPct val="0"/>
              </a:spcBef>
              <a:spcAft>
                <a:spcPct val="0"/>
              </a:spcAft>
              <a:buSzTx/>
              <a:buFontTx/>
              <a:buChar char="•"/>
            </a:pPr>
            <a:r>
              <a:rPr lang="en-US" sz="1750" b="1" dirty="0">
                <a:solidFill>
                  <a:schemeClr val="bg1"/>
                </a:solidFill>
                <a:latin typeface="Arial" panose="020B0604020202020204" pitchFamily="34" charset="0"/>
                <a:cs typeface="Arial" panose="020B0604020202020204" pitchFamily="34" charset="0"/>
              </a:rPr>
              <a:t> MTU Hardening in 5G Networks:</a:t>
            </a:r>
            <a:br>
              <a:rPr lang="en-US" sz="1750" dirty="0">
                <a:solidFill>
                  <a:schemeClr val="bg1"/>
                </a:solidFill>
                <a:latin typeface="Arial" panose="020B0604020202020204" pitchFamily="34" charset="0"/>
                <a:cs typeface="Arial" panose="020B0604020202020204" pitchFamily="34" charset="0"/>
              </a:rPr>
            </a:br>
            <a:r>
              <a:rPr lang="en-US" sz="1750" dirty="0">
                <a:solidFill>
                  <a:schemeClr val="bg1"/>
                </a:solidFill>
                <a:latin typeface="Arial" panose="020B0604020202020204" pitchFamily="34" charset="0"/>
                <a:cs typeface="Arial" panose="020B0604020202020204" pitchFamily="34" charset="0"/>
              </a:rPr>
              <a:t>        </a:t>
            </a:r>
            <a:r>
              <a:rPr lang="en-US" sz="1500" dirty="0">
                <a:solidFill>
                  <a:schemeClr val="bg1"/>
                </a:solidFill>
                <a:latin typeface="Arial" panose="020B0604020202020204" pitchFamily="34" charset="0"/>
                <a:cs typeface="Arial" panose="020B0604020202020204" pitchFamily="34" charset="0"/>
              </a:rPr>
              <a:t>Dynamically tune conservative MTU values per slice to reduce fragmentation</a:t>
            </a:r>
            <a:endParaRPr kumimoji="0" lang="en-US" altLang="en-US" sz="150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5082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421D-6227-D13E-CDA6-961940DF2B01}"/>
              </a:ext>
            </a:extLst>
          </p:cNvPr>
          <p:cNvSpPr>
            <a:spLocks noGrp="1"/>
          </p:cNvSpPr>
          <p:nvPr>
            <p:ph type="title"/>
          </p:nvPr>
        </p:nvSpPr>
        <p:spPr>
          <a:xfrm>
            <a:off x="2916398" y="2711792"/>
            <a:ext cx="6508493" cy="1434416"/>
          </a:xfrm>
        </p:spPr>
        <p:txBody>
          <a:bodyPr>
            <a:noAutofit/>
          </a:bodyPr>
          <a:lstStyle/>
          <a:p>
            <a:r>
              <a:rPr lang="en-US" sz="6000" b="1" dirty="0">
                <a:solidFill>
                  <a:schemeClr val="bg1"/>
                </a:solidFill>
              </a:rPr>
              <a:t>NOKIA SOLUTIONS</a:t>
            </a:r>
          </a:p>
        </p:txBody>
      </p:sp>
    </p:spTree>
    <p:extLst>
      <p:ext uri="{BB962C8B-B14F-4D97-AF65-F5344CB8AC3E}">
        <p14:creationId xmlns:p14="http://schemas.microsoft.com/office/powerpoint/2010/main" val="891422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A21E0-D253-FBFE-D499-52C7CDE9DEE3}"/>
              </a:ext>
            </a:extLst>
          </p:cNvPr>
          <p:cNvSpPr>
            <a:spLocks noGrp="1"/>
          </p:cNvSpPr>
          <p:nvPr>
            <p:ph type="title"/>
          </p:nvPr>
        </p:nvSpPr>
        <p:spPr>
          <a:xfrm>
            <a:off x="832839" y="-25523"/>
            <a:ext cx="9905998" cy="586795"/>
          </a:xfrm>
        </p:spPr>
        <p:txBody>
          <a:bodyPr>
            <a:normAutofit/>
          </a:bodyPr>
          <a:lstStyle/>
          <a:p>
            <a:r>
              <a:rPr lang="en-US" b="1" dirty="0">
                <a:solidFill>
                  <a:schemeClr val="bg1"/>
                </a:solidFill>
              </a:rPr>
              <a:t>NOKIA’S SOLUTION</a:t>
            </a:r>
          </a:p>
        </p:txBody>
      </p:sp>
      <p:pic>
        <p:nvPicPr>
          <p:cNvPr id="7" name="Content Placeholder 6">
            <a:extLst>
              <a:ext uri="{FF2B5EF4-FFF2-40B4-BE49-F238E27FC236}">
                <a16:creationId xmlns:a16="http://schemas.microsoft.com/office/drawing/2014/main" id="{995CA43A-9D96-0F57-50F8-C7E9E0A6A7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439033"/>
            <a:ext cx="12191999" cy="5418967"/>
          </a:xfrm>
        </p:spPr>
      </p:pic>
      <p:sp>
        <p:nvSpPr>
          <p:cNvPr id="3" name="TextBox 2">
            <a:extLst>
              <a:ext uri="{FF2B5EF4-FFF2-40B4-BE49-F238E27FC236}">
                <a16:creationId xmlns:a16="http://schemas.microsoft.com/office/drawing/2014/main" id="{3E957726-DB9D-4ABF-DCB1-BA701822369D}"/>
              </a:ext>
            </a:extLst>
          </p:cNvPr>
          <p:cNvSpPr txBox="1"/>
          <p:nvPr/>
        </p:nvSpPr>
        <p:spPr>
          <a:xfrm>
            <a:off x="4593370" y="4920840"/>
            <a:ext cx="1998881" cy="307777"/>
          </a:xfrm>
          <a:prstGeom prst="rect">
            <a:avLst/>
          </a:prstGeom>
          <a:noFill/>
        </p:spPr>
        <p:txBody>
          <a:bodyPr wrap="none" rtlCol="0">
            <a:spAutoFit/>
          </a:bodyPr>
          <a:lstStyle/>
          <a:p>
            <a:r>
              <a:rPr lang="en-US" sz="1400" dirty="0">
                <a:solidFill>
                  <a:schemeClr val="accent2"/>
                </a:solidFill>
              </a:rPr>
              <a:t>RAN management/config</a:t>
            </a:r>
          </a:p>
        </p:txBody>
      </p:sp>
      <p:sp>
        <p:nvSpPr>
          <p:cNvPr id="4" name="TextBox 3">
            <a:extLst>
              <a:ext uri="{FF2B5EF4-FFF2-40B4-BE49-F238E27FC236}">
                <a16:creationId xmlns:a16="http://schemas.microsoft.com/office/drawing/2014/main" id="{8DCC0BBC-A057-3B47-6F4D-5CA213DD718A}"/>
              </a:ext>
            </a:extLst>
          </p:cNvPr>
          <p:cNvSpPr txBox="1"/>
          <p:nvPr/>
        </p:nvSpPr>
        <p:spPr>
          <a:xfrm>
            <a:off x="6680718" y="3321698"/>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580F1133-337A-5A4C-72BF-595CD3842B4C}"/>
              </a:ext>
            </a:extLst>
          </p:cNvPr>
          <p:cNvSpPr txBox="1"/>
          <p:nvPr/>
        </p:nvSpPr>
        <p:spPr>
          <a:xfrm>
            <a:off x="3763632" y="2809568"/>
            <a:ext cx="1029449" cy="307777"/>
          </a:xfrm>
          <a:prstGeom prst="rect">
            <a:avLst/>
          </a:prstGeom>
          <a:noFill/>
        </p:spPr>
        <p:txBody>
          <a:bodyPr wrap="none" rtlCol="0">
            <a:spAutoFit/>
          </a:bodyPr>
          <a:lstStyle/>
          <a:p>
            <a:r>
              <a:rPr lang="en-US" sz="1400" dirty="0">
                <a:solidFill>
                  <a:schemeClr val="accent2"/>
                </a:solidFill>
              </a:rPr>
              <a:t>Session logs</a:t>
            </a:r>
          </a:p>
        </p:txBody>
      </p:sp>
      <p:sp>
        <p:nvSpPr>
          <p:cNvPr id="9" name="TextBox 8">
            <a:extLst>
              <a:ext uri="{FF2B5EF4-FFF2-40B4-BE49-F238E27FC236}">
                <a16:creationId xmlns:a16="http://schemas.microsoft.com/office/drawing/2014/main" id="{46AD9803-FFDF-9BF9-BE39-44A4167CC0C2}"/>
              </a:ext>
            </a:extLst>
          </p:cNvPr>
          <p:cNvSpPr txBox="1"/>
          <p:nvPr/>
        </p:nvSpPr>
        <p:spPr>
          <a:xfrm>
            <a:off x="8985380" y="5719665"/>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AD0531CD-8E26-6BB0-2994-09F64C9AD054}"/>
              </a:ext>
            </a:extLst>
          </p:cNvPr>
          <p:cNvSpPr txBox="1"/>
          <p:nvPr/>
        </p:nvSpPr>
        <p:spPr>
          <a:xfrm>
            <a:off x="10244072" y="5753563"/>
            <a:ext cx="1695592" cy="523220"/>
          </a:xfrm>
          <a:prstGeom prst="rect">
            <a:avLst/>
          </a:prstGeom>
          <a:noFill/>
        </p:spPr>
        <p:txBody>
          <a:bodyPr wrap="none" rtlCol="0">
            <a:spAutoFit/>
          </a:bodyPr>
          <a:lstStyle/>
          <a:p>
            <a:r>
              <a:rPr lang="en-US" sz="1400" dirty="0">
                <a:solidFill>
                  <a:schemeClr val="accent2"/>
                </a:solidFill>
              </a:rPr>
              <a:t>     RAN + Telco</a:t>
            </a:r>
          </a:p>
          <a:p>
            <a:r>
              <a:rPr lang="en-US" sz="1400" dirty="0">
                <a:solidFill>
                  <a:schemeClr val="accent2"/>
                </a:solidFill>
              </a:rPr>
              <a:t>(part of 5G network)</a:t>
            </a:r>
          </a:p>
        </p:txBody>
      </p:sp>
      <p:sp>
        <p:nvSpPr>
          <p:cNvPr id="11" name="TextBox 10">
            <a:extLst>
              <a:ext uri="{FF2B5EF4-FFF2-40B4-BE49-F238E27FC236}">
                <a16:creationId xmlns:a16="http://schemas.microsoft.com/office/drawing/2014/main" id="{0003D892-ABA8-097B-876D-702E8BA26EF6}"/>
              </a:ext>
            </a:extLst>
          </p:cNvPr>
          <p:cNvSpPr txBox="1"/>
          <p:nvPr/>
        </p:nvSpPr>
        <p:spPr>
          <a:xfrm>
            <a:off x="99527" y="2070905"/>
            <a:ext cx="2302682" cy="523220"/>
          </a:xfrm>
          <a:prstGeom prst="rect">
            <a:avLst/>
          </a:prstGeom>
          <a:noFill/>
        </p:spPr>
        <p:txBody>
          <a:bodyPr wrap="none" rtlCol="0">
            <a:spAutoFit/>
          </a:bodyPr>
          <a:lstStyle/>
          <a:p>
            <a:r>
              <a:rPr lang="en-US" sz="1400" dirty="0">
                <a:solidFill>
                  <a:schemeClr val="accent2"/>
                </a:solidFill>
              </a:rPr>
              <a:t>(Config, ticketing, monitoring, </a:t>
            </a:r>
          </a:p>
          <a:p>
            <a:r>
              <a:rPr lang="en-US" sz="1400" dirty="0">
                <a:solidFill>
                  <a:schemeClr val="accent2"/>
                </a:solidFill>
              </a:rPr>
              <a:t>Response)</a:t>
            </a:r>
          </a:p>
        </p:txBody>
      </p:sp>
      <p:sp>
        <p:nvSpPr>
          <p:cNvPr id="12" name="TextBox 11">
            <a:extLst>
              <a:ext uri="{FF2B5EF4-FFF2-40B4-BE49-F238E27FC236}">
                <a16:creationId xmlns:a16="http://schemas.microsoft.com/office/drawing/2014/main" id="{81BCB784-69E5-1009-F5B7-DCDCEF9CBB23}"/>
              </a:ext>
            </a:extLst>
          </p:cNvPr>
          <p:cNvSpPr txBox="1"/>
          <p:nvPr/>
        </p:nvSpPr>
        <p:spPr>
          <a:xfrm>
            <a:off x="0" y="6415569"/>
            <a:ext cx="912429" cy="307777"/>
          </a:xfrm>
          <a:prstGeom prst="rect">
            <a:avLst/>
          </a:prstGeom>
          <a:noFill/>
        </p:spPr>
        <p:txBody>
          <a:bodyPr wrap="none" rtlCol="0">
            <a:spAutoFit/>
          </a:bodyPr>
          <a:lstStyle/>
          <a:p>
            <a:r>
              <a:rPr lang="en-US" sz="1400" dirty="0">
                <a:solidFill>
                  <a:schemeClr val="accent2"/>
                </a:solidFill>
              </a:rPr>
              <a:t>(authority)</a:t>
            </a:r>
          </a:p>
        </p:txBody>
      </p:sp>
      <p:sp>
        <p:nvSpPr>
          <p:cNvPr id="13" name="TextBox 12">
            <a:extLst>
              <a:ext uri="{FF2B5EF4-FFF2-40B4-BE49-F238E27FC236}">
                <a16:creationId xmlns:a16="http://schemas.microsoft.com/office/drawing/2014/main" id="{B676B2BE-0191-9EF4-8FE9-A0C041658A39}"/>
              </a:ext>
            </a:extLst>
          </p:cNvPr>
          <p:cNvSpPr txBox="1"/>
          <p:nvPr/>
        </p:nvSpPr>
        <p:spPr>
          <a:xfrm>
            <a:off x="3616860" y="3578932"/>
            <a:ext cx="739305" cy="523220"/>
          </a:xfrm>
          <a:prstGeom prst="rect">
            <a:avLst/>
          </a:prstGeom>
          <a:noFill/>
        </p:spPr>
        <p:txBody>
          <a:bodyPr wrap="none" rtlCol="0">
            <a:spAutoFit/>
          </a:bodyPr>
          <a:lstStyle/>
          <a:p>
            <a:r>
              <a:rPr lang="en-US" sz="1400" dirty="0">
                <a:solidFill>
                  <a:schemeClr val="bg1"/>
                </a:solidFill>
              </a:rPr>
              <a:t>(Cloud/</a:t>
            </a:r>
          </a:p>
          <a:p>
            <a:r>
              <a:rPr lang="en-US" sz="1400" dirty="0">
                <a:solidFill>
                  <a:schemeClr val="bg1"/>
                </a:solidFill>
              </a:rPr>
              <a:t>DB)</a:t>
            </a:r>
          </a:p>
        </p:txBody>
      </p:sp>
      <p:sp>
        <p:nvSpPr>
          <p:cNvPr id="14" name="TextBox 13">
            <a:extLst>
              <a:ext uri="{FF2B5EF4-FFF2-40B4-BE49-F238E27FC236}">
                <a16:creationId xmlns:a16="http://schemas.microsoft.com/office/drawing/2014/main" id="{676C78B0-82B0-6098-5C87-ED0AAA8CD563}"/>
              </a:ext>
            </a:extLst>
          </p:cNvPr>
          <p:cNvSpPr txBox="1"/>
          <p:nvPr/>
        </p:nvSpPr>
        <p:spPr>
          <a:xfrm>
            <a:off x="6154504" y="3618380"/>
            <a:ext cx="2059666" cy="307777"/>
          </a:xfrm>
          <a:prstGeom prst="rect">
            <a:avLst/>
          </a:prstGeom>
          <a:noFill/>
        </p:spPr>
        <p:txBody>
          <a:bodyPr wrap="none" rtlCol="0">
            <a:spAutoFit/>
          </a:bodyPr>
          <a:lstStyle/>
          <a:p>
            <a:r>
              <a:rPr lang="en-US" sz="1400" dirty="0">
                <a:solidFill>
                  <a:schemeClr val="accent2"/>
                </a:solidFill>
              </a:rPr>
              <a:t>(User-role-config-changes)</a:t>
            </a:r>
          </a:p>
        </p:txBody>
      </p:sp>
      <p:sp>
        <p:nvSpPr>
          <p:cNvPr id="15" name="TextBox 14">
            <a:extLst>
              <a:ext uri="{FF2B5EF4-FFF2-40B4-BE49-F238E27FC236}">
                <a16:creationId xmlns:a16="http://schemas.microsoft.com/office/drawing/2014/main" id="{379C54B6-C30D-FA6C-216A-D5F2EE0B1647}"/>
              </a:ext>
            </a:extLst>
          </p:cNvPr>
          <p:cNvSpPr txBox="1"/>
          <p:nvPr/>
        </p:nvSpPr>
        <p:spPr>
          <a:xfrm>
            <a:off x="8214170" y="3317322"/>
            <a:ext cx="2676245" cy="523220"/>
          </a:xfrm>
          <a:prstGeom prst="rect">
            <a:avLst/>
          </a:prstGeom>
          <a:noFill/>
        </p:spPr>
        <p:txBody>
          <a:bodyPr wrap="none" rtlCol="0">
            <a:spAutoFit/>
          </a:bodyPr>
          <a:lstStyle/>
          <a:p>
            <a:r>
              <a:rPr lang="en-US" sz="1400" dirty="0">
                <a:solidFill>
                  <a:schemeClr val="accent2"/>
                </a:solidFill>
              </a:rPr>
              <a:t>(remote monitoring of 5G network)</a:t>
            </a:r>
          </a:p>
          <a:p>
            <a:r>
              <a:rPr lang="en-US" sz="1400" dirty="0">
                <a:solidFill>
                  <a:schemeClr val="accent2"/>
                </a:solidFill>
              </a:rPr>
              <a:t>                (source logs)</a:t>
            </a:r>
          </a:p>
        </p:txBody>
      </p:sp>
      <p:sp>
        <p:nvSpPr>
          <p:cNvPr id="16" name="TextBox 15">
            <a:extLst>
              <a:ext uri="{FF2B5EF4-FFF2-40B4-BE49-F238E27FC236}">
                <a16:creationId xmlns:a16="http://schemas.microsoft.com/office/drawing/2014/main" id="{93A99EE4-BB3D-CB0A-AF56-AB1765308A85}"/>
              </a:ext>
            </a:extLst>
          </p:cNvPr>
          <p:cNvSpPr txBox="1"/>
          <p:nvPr/>
        </p:nvSpPr>
        <p:spPr>
          <a:xfrm>
            <a:off x="6229149" y="2372162"/>
            <a:ext cx="1743875" cy="523220"/>
          </a:xfrm>
          <a:prstGeom prst="rect">
            <a:avLst/>
          </a:prstGeom>
          <a:noFill/>
        </p:spPr>
        <p:txBody>
          <a:bodyPr wrap="none" rtlCol="0">
            <a:spAutoFit/>
          </a:bodyPr>
          <a:lstStyle/>
          <a:p>
            <a:r>
              <a:rPr lang="en-US" sz="1400" dirty="0">
                <a:solidFill>
                  <a:schemeClr val="accent2"/>
                </a:solidFill>
              </a:rPr>
              <a:t>(Central and Derived </a:t>
            </a:r>
          </a:p>
          <a:p>
            <a:r>
              <a:rPr lang="en-US" sz="1400" dirty="0">
                <a:solidFill>
                  <a:schemeClr val="accent2"/>
                </a:solidFill>
              </a:rPr>
              <a:t>Logs/Alarms)</a:t>
            </a:r>
          </a:p>
        </p:txBody>
      </p:sp>
      <p:sp>
        <p:nvSpPr>
          <p:cNvPr id="17" name="TextBox 16">
            <a:extLst>
              <a:ext uri="{FF2B5EF4-FFF2-40B4-BE49-F238E27FC236}">
                <a16:creationId xmlns:a16="http://schemas.microsoft.com/office/drawing/2014/main" id="{41FE7211-D4A7-9F10-ED36-FB45AD9D1501}"/>
              </a:ext>
            </a:extLst>
          </p:cNvPr>
          <p:cNvSpPr txBox="1"/>
          <p:nvPr/>
        </p:nvSpPr>
        <p:spPr>
          <a:xfrm>
            <a:off x="701062" y="584654"/>
            <a:ext cx="11056174" cy="830997"/>
          </a:xfrm>
          <a:prstGeom prst="rect">
            <a:avLst/>
          </a:prstGeom>
          <a:noFill/>
        </p:spPr>
        <p:txBody>
          <a:bodyPr wrap="square" rtlCol="0">
            <a:spAutoFit/>
          </a:bodyPr>
          <a:lstStyle/>
          <a:p>
            <a:r>
              <a:rPr lang="en-US" sz="1600" dirty="0">
                <a:solidFill>
                  <a:schemeClr val="bg1"/>
                </a:solidFill>
                <a:latin typeface="Segoe UI Light" panose="020B0502040204020203" pitchFamily="34" charset="0"/>
                <a:cs typeface="Segoe UI Light" panose="020B0502040204020203" pitchFamily="34" charset="0"/>
              </a:rPr>
              <a:t>Nokia protects 5G networks (esp. RAN and telco cloud) with a telecom-aware Extended Detection and Report (XDR) security system (from the </a:t>
            </a:r>
            <a:r>
              <a:rPr lang="en-US" sz="1600" dirty="0" err="1">
                <a:solidFill>
                  <a:schemeClr val="bg1"/>
                </a:solidFill>
                <a:latin typeface="Segoe UI Light" panose="020B0502040204020203" pitchFamily="34" charset="0"/>
                <a:cs typeface="Segoe UI Light" panose="020B0502040204020203" pitchFamily="34" charset="0"/>
              </a:rPr>
              <a:t>Netguard</a:t>
            </a:r>
            <a:r>
              <a:rPr lang="en-US" sz="1600" dirty="0">
                <a:solidFill>
                  <a:schemeClr val="bg1"/>
                </a:solidFill>
                <a:latin typeface="Segoe UI Light" panose="020B0502040204020203" pitchFamily="34" charset="0"/>
                <a:cs typeface="Segoe UI Light" panose="020B0502040204020203" pitchFamily="34" charset="0"/>
              </a:rPr>
              <a:t> family). It collects all telemetry in Microsoft Sentinel. With Cybersecurity Dome (SaaS), it links and understands this data in the 5G context and explored patterns if exist. Then it takes automatic actions using NIAM, firewall, etc.</a:t>
            </a:r>
          </a:p>
        </p:txBody>
      </p:sp>
    </p:spTree>
    <p:extLst>
      <p:ext uri="{BB962C8B-B14F-4D97-AF65-F5344CB8AC3E}">
        <p14:creationId xmlns:p14="http://schemas.microsoft.com/office/powerpoint/2010/main" val="506947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E46A-7AEA-AA7F-D557-1838741366F7}"/>
              </a:ext>
            </a:extLst>
          </p:cNvPr>
          <p:cNvSpPr>
            <a:spLocks noGrp="1"/>
          </p:cNvSpPr>
          <p:nvPr>
            <p:ph type="title"/>
          </p:nvPr>
        </p:nvSpPr>
        <p:spPr>
          <a:xfrm>
            <a:off x="1703604" y="1026367"/>
            <a:ext cx="8784791" cy="2660034"/>
          </a:xfrm>
        </p:spPr>
        <p:txBody>
          <a:bodyPr>
            <a:noAutofit/>
          </a:bodyPr>
          <a:lstStyle/>
          <a:p>
            <a:r>
              <a:rPr lang="en-US" sz="5600" b="1" dirty="0">
                <a:solidFill>
                  <a:schemeClr val="bg1"/>
                </a:solidFill>
              </a:rPr>
              <a:t>THANK YOU FOR LISTENING</a:t>
            </a:r>
            <a:br>
              <a:rPr lang="en-US" sz="5600" b="1" dirty="0">
                <a:solidFill>
                  <a:schemeClr val="bg1"/>
                </a:solidFill>
              </a:rPr>
            </a:br>
            <a:br>
              <a:rPr lang="en-US" sz="5600" b="1" dirty="0">
                <a:solidFill>
                  <a:schemeClr val="bg1"/>
                </a:solidFill>
              </a:rPr>
            </a:br>
            <a:r>
              <a:rPr lang="en-US" sz="5600" b="1" dirty="0">
                <a:solidFill>
                  <a:schemeClr val="bg1"/>
                </a:solidFill>
              </a:rPr>
              <a:t>                    🙂</a:t>
            </a:r>
          </a:p>
        </p:txBody>
      </p:sp>
      <p:sp>
        <p:nvSpPr>
          <p:cNvPr id="3" name="Content Placeholder 2">
            <a:extLst>
              <a:ext uri="{FF2B5EF4-FFF2-40B4-BE49-F238E27FC236}">
                <a16:creationId xmlns:a16="http://schemas.microsoft.com/office/drawing/2014/main" id="{698410C7-B3A0-64F1-6573-B335872A3AF9}"/>
              </a:ext>
            </a:extLst>
          </p:cNvPr>
          <p:cNvSpPr>
            <a:spLocks noGrp="1"/>
          </p:cNvSpPr>
          <p:nvPr>
            <p:ph idx="1"/>
          </p:nvPr>
        </p:nvSpPr>
        <p:spPr>
          <a:xfrm>
            <a:off x="4404817" y="4600799"/>
            <a:ext cx="3382364" cy="661665"/>
          </a:xfrm>
        </p:spPr>
        <p:txBody>
          <a:bodyPr>
            <a:noAutofit/>
          </a:bodyPr>
          <a:lstStyle/>
          <a:p>
            <a:pPr marL="0" indent="0">
              <a:buNone/>
            </a:pPr>
            <a:r>
              <a:rPr lang="en-US" sz="3200" dirty="0">
                <a:solidFill>
                  <a:schemeClr val="bg1"/>
                </a:solidFill>
              </a:rPr>
              <a:t>ANY QUESTIONS ?</a:t>
            </a:r>
          </a:p>
        </p:txBody>
      </p:sp>
    </p:spTree>
    <p:extLst>
      <p:ext uri="{BB962C8B-B14F-4D97-AF65-F5344CB8AC3E}">
        <p14:creationId xmlns:p14="http://schemas.microsoft.com/office/powerpoint/2010/main" val="1068207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6C9A-7745-228F-93EB-22D18E3B3E3E}"/>
              </a:ext>
            </a:extLst>
          </p:cNvPr>
          <p:cNvSpPr>
            <a:spLocks noGrp="1"/>
          </p:cNvSpPr>
          <p:nvPr>
            <p:ph type="title"/>
          </p:nvPr>
        </p:nvSpPr>
        <p:spPr>
          <a:xfrm>
            <a:off x="1141413" y="-197962"/>
            <a:ext cx="9905998" cy="1478570"/>
          </a:xfrm>
        </p:spPr>
        <p:txBody>
          <a:bodyPr/>
          <a:lstStyle/>
          <a:p>
            <a:r>
              <a:rPr lang="en-US" b="1" dirty="0">
                <a:solidFill>
                  <a:schemeClr val="bg1"/>
                </a:solidFill>
              </a:rPr>
              <a:t>RESOURCES &amp; REFERENCES</a:t>
            </a:r>
          </a:p>
        </p:txBody>
      </p:sp>
      <p:sp>
        <p:nvSpPr>
          <p:cNvPr id="3" name="Content Placeholder 2">
            <a:extLst>
              <a:ext uri="{FF2B5EF4-FFF2-40B4-BE49-F238E27FC236}">
                <a16:creationId xmlns:a16="http://schemas.microsoft.com/office/drawing/2014/main" id="{9F797780-3638-4577-4E4B-439DD4EF1BE1}"/>
              </a:ext>
            </a:extLst>
          </p:cNvPr>
          <p:cNvSpPr>
            <a:spLocks noGrp="1"/>
          </p:cNvSpPr>
          <p:nvPr>
            <p:ph idx="1"/>
          </p:nvPr>
        </p:nvSpPr>
        <p:spPr>
          <a:xfrm>
            <a:off x="1141412" y="1478570"/>
            <a:ext cx="9905999" cy="4312631"/>
          </a:xfrm>
        </p:spPr>
        <p:txBody>
          <a:bodyPr/>
          <a:lstStyle/>
          <a:p>
            <a:pPr marL="285750" indent="-285750"/>
            <a:r>
              <a:rPr lang="en-US" u="sng" dirty="0">
                <a:solidFill>
                  <a:schemeClr val="bg1"/>
                </a:solidFill>
              </a:rPr>
              <a:t>Nokia</a:t>
            </a:r>
            <a:r>
              <a:rPr lang="en-US" dirty="0">
                <a:solidFill>
                  <a:schemeClr val="bg1"/>
                </a:solidFill>
              </a:rPr>
              <a:t> (nokia.com)</a:t>
            </a:r>
          </a:p>
          <a:p>
            <a:pPr marL="285750" indent="-285750"/>
            <a:endParaRPr lang="en-US" dirty="0">
              <a:solidFill>
                <a:schemeClr val="bg1"/>
              </a:solidFill>
            </a:endParaRPr>
          </a:p>
          <a:p>
            <a:pPr marL="285750" indent="-285750"/>
            <a:r>
              <a:rPr lang="en-US" u="sng" dirty="0">
                <a:solidFill>
                  <a:schemeClr val="bg1"/>
                </a:solidFill>
              </a:rPr>
              <a:t>ChatGPT</a:t>
            </a:r>
          </a:p>
          <a:p>
            <a:endParaRPr lang="en-US" dirty="0"/>
          </a:p>
        </p:txBody>
      </p:sp>
    </p:spTree>
    <p:extLst>
      <p:ext uri="{BB962C8B-B14F-4D97-AF65-F5344CB8AC3E}">
        <p14:creationId xmlns:p14="http://schemas.microsoft.com/office/powerpoint/2010/main" val="3129529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CF83B-F061-6A58-C7D1-450C0E808A90}"/>
              </a:ext>
            </a:extLst>
          </p:cNvPr>
          <p:cNvSpPr>
            <a:spLocks noGrp="1"/>
          </p:cNvSpPr>
          <p:nvPr>
            <p:ph type="title"/>
          </p:nvPr>
        </p:nvSpPr>
        <p:spPr>
          <a:xfrm>
            <a:off x="1095179" y="2388555"/>
            <a:ext cx="10194861" cy="1511642"/>
          </a:xfrm>
        </p:spPr>
        <p:txBody>
          <a:bodyPr>
            <a:noAutofit/>
          </a:bodyPr>
          <a:lstStyle/>
          <a:p>
            <a:r>
              <a:rPr lang="en-US" sz="4400" b="1" dirty="0">
                <a:solidFill>
                  <a:schemeClr val="bg1"/>
                </a:solidFill>
              </a:rPr>
              <a:t>GENERAL CONCEPTS IN 5G ECOSYSTEMS</a:t>
            </a:r>
          </a:p>
        </p:txBody>
      </p:sp>
    </p:spTree>
    <p:extLst>
      <p:ext uri="{BB962C8B-B14F-4D97-AF65-F5344CB8AC3E}">
        <p14:creationId xmlns:p14="http://schemas.microsoft.com/office/powerpoint/2010/main" val="331848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FEAE6-722C-A121-0427-E6B4D0028C10}"/>
              </a:ext>
            </a:extLst>
          </p:cNvPr>
          <p:cNvSpPr>
            <a:spLocks noGrp="1"/>
          </p:cNvSpPr>
          <p:nvPr>
            <p:ph type="title"/>
          </p:nvPr>
        </p:nvSpPr>
        <p:spPr>
          <a:xfrm>
            <a:off x="1217646" y="102636"/>
            <a:ext cx="9905998" cy="951722"/>
          </a:xfrm>
        </p:spPr>
        <p:txBody>
          <a:bodyPr/>
          <a:lstStyle/>
          <a:p>
            <a:r>
              <a:rPr lang="en-US" b="1" dirty="0">
                <a:solidFill>
                  <a:schemeClr val="bg1"/>
                </a:solidFill>
              </a:rPr>
              <a:t>Software defined network (</a:t>
            </a:r>
            <a:r>
              <a:rPr lang="en-US" b="1" dirty="0" err="1">
                <a:solidFill>
                  <a:schemeClr val="bg1"/>
                </a:solidFill>
              </a:rPr>
              <a:t>sdn</a:t>
            </a:r>
            <a:r>
              <a:rPr lang="en-US" b="1" dirty="0">
                <a:solidFill>
                  <a:schemeClr val="bg1"/>
                </a:solidFill>
              </a:rPr>
              <a:t>)</a:t>
            </a:r>
          </a:p>
        </p:txBody>
      </p:sp>
      <p:pic>
        <p:nvPicPr>
          <p:cNvPr id="5" name="Content Placeholder 4">
            <a:extLst>
              <a:ext uri="{FF2B5EF4-FFF2-40B4-BE49-F238E27FC236}">
                <a16:creationId xmlns:a16="http://schemas.microsoft.com/office/drawing/2014/main" id="{D0E31A87-71D2-DF0C-FD04-A4F0A4910A38}"/>
              </a:ext>
            </a:extLst>
          </p:cNvPr>
          <p:cNvPicPr>
            <a:picLocks noGrp="1" noChangeAspect="1"/>
          </p:cNvPicPr>
          <p:nvPr>
            <p:ph idx="1"/>
          </p:nvPr>
        </p:nvPicPr>
        <p:blipFill>
          <a:blip r:embed="rId2"/>
          <a:stretch>
            <a:fillRect/>
          </a:stretch>
        </p:blipFill>
        <p:spPr>
          <a:xfrm>
            <a:off x="1504621" y="1670180"/>
            <a:ext cx="9332048" cy="4525347"/>
          </a:xfrm>
        </p:spPr>
      </p:pic>
    </p:spTree>
    <p:extLst>
      <p:ext uri="{BB962C8B-B14F-4D97-AF65-F5344CB8AC3E}">
        <p14:creationId xmlns:p14="http://schemas.microsoft.com/office/powerpoint/2010/main" val="3544244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80AC-1B17-21BD-406F-EDB301136C36}"/>
              </a:ext>
            </a:extLst>
          </p:cNvPr>
          <p:cNvSpPr>
            <a:spLocks noGrp="1"/>
          </p:cNvSpPr>
          <p:nvPr>
            <p:ph type="title"/>
          </p:nvPr>
        </p:nvSpPr>
        <p:spPr>
          <a:xfrm>
            <a:off x="1234719" y="167951"/>
            <a:ext cx="9905998" cy="914400"/>
          </a:xfrm>
        </p:spPr>
        <p:txBody>
          <a:bodyPr/>
          <a:lstStyle/>
          <a:p>
            <a:r>
              <a:rPr lang="en-US" b="1" dirty="0">
                <a:solidFill>
                  <a:schemeClr val="bg1"/>
                </a:solidFill>
              </a:rPr>
              <a:t>NETWORK SLICING</a:t>
            </a:r>
          </a:p>
        </p:txBody>
      </p:sp>
      <p:pic>
        <p:nvPicPr>
          <p:cNvPr id="4098" name="Picture 2" descr="Sustainability 12 06250 g001 550">
            <a:extLst>
              <a:ext uri="{FF2B5EF4-FFF2-40B4-BE49-F238E27FC236}">
                <a16:creationId xmlns:a16="http://schemas.microsoft.com/office/drawing/2014/main" id="{BAF8CF1E-DF8B-616F-EE7F-A804185B1E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7705" y="1616553"/>
            <a:ext cx="9283959" cy="4709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30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3B191-0786-3FFF-DA35-C50EE5D98431}"/>
              </a:ext>
            </a:extLst>
          </p:cNvPr>
          <p:cNvSpPr>
            <a:spLocks noGrp="1"/>
          </p:cNvSpPr>
          <p:nvPr>
            <p:ph type="title"/>
          </p:nvPr>
        </p:nvSpPr>
        <p:spPr>
          <a:xfrm>
            <a:off x="1059025" y="-88985"/>
            <a:ext cx="9905998" cy="809066"/>
          </a:xfrm>
        </p:spPr>
        <p:txBody>
          <a:bodyPr>
            <a:normAutofit fontScale="90000"/>
          </a:bodyPr>
          <a:lstStyle/>
          <a:p>
            <a:r>
              <a:rPr lang="en-US" b="1" dirty="0">
                <a:solidFill>
                  <a:schemeClr val="bg1"/>
                </a:solidFill>
              </a:rPr>
              <a:t>AN EXAMPLE: HOW A TRANSPORT SLICE WORKS ?</a:t>
            </a:r>
          </a:p>
        </p:txBody>
      </p:sp>
      <p:pic>
        <p:nvPicPr>
          <p:cNvPr id="5" name="Picture 4">
            <a:extLst>
              <a:ext uri="{FF2B5EF4-FFF2-40B4-BE49-F238E27FC236}">
                <a16:creationId xmlns:a16="http://schemas.microsoft.com/office/drawing/2014/main" id="{AB1C6B31-4197-339F-407E-B506DB7DEE65}"/>
              </a:ext>
            </a:extLst>
          </p:cNvPr>
          <p:cNvPicPr>
            <a:picLocks noChangeAspect="1"/>
          </p:cNvPicPr>
          <p:nvPr/>
        </p:nvPicPr>
        <p:blipFill>
          <a:blip r:embed="rId2"/>
          <a:stretch>
            <a:fillRect/>
          </a:stretch>
        </p:blipFill>
        <p:spPr>
          <a:xfrm>
            <a:off x="643813" y="989045"/>
            <a:ext cx="11150081" cy="5668691"/>
          </a:xfrm>
          <a:prstGeom prst="rect">
            <a:avLst/>
          </a:prstGeom>
        </p:spPr>
      </p:pic>
    </p:spTree>
    <p:extLst>
      <p:ext uri="{BB962C8B-B14F-4D97-AF65-F5344CB8AC3E}">
        <p14:creationId xmlns:p14="http://schemas.microsoft.com/office/powerpoint/2010/main" val="585877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6153-E722-924D-AD02-AAA380946123}"/>
              </a:ext>
            </a:extLst>
          </p:cNvPr>
          <p:cNvSpPr>
            <a:spLocks noGrp="1"/>
          </p:cNvSpPr>
          <p:nvPr>
            <p:ph type="title"/>
          </p:nvPr>
        </p:nvSpPr>
        <p:spPr>
          <a:xfrm>
            <a:off x="1143001" y="62462"/>
            <a:ext cx="9905998" cy="1007706"/>
          </a:xfrm>
        </p:spPr>
        <p:txBody>
          <a:bodyPr>
            <a:normAutofit/>
          </a:bodyPr>
          <a:lstStyle/>
          <a:p>
            <a:r>
              <a:rPr lang="en-US" b="1" dirty="0">
                <a:solidFill>
                  <a:schemeClr val="bg1"/>
                </a:solidFill>
              </a:rPr>
              <a:t>EDGE COMPUTING (</a:t>
            </a:r>
            <a:r>
              <a:rPr lang="en-US" b="1" dirty="0" err="1">
                <a:solidFill>
                  <a:schemeClr val="bg1"/>
                </a:solidFill>
              </a:rPr>
              <a:t>mec</a:t>
            </a:r>
            <a:r>
              <a:rPr lang="en-US" b="1" dirty="0">
                <a:solidFill>
                  <a:schemeClr val="bg1"/>
                </a:solidFill>
              </a:rPr>
              <a:t>)</a:t>
            </a:r>
          </a:p>
        </p:txBody>
      </p:sp>
      <p:pic>
        <p:nvPicPr>
          <p:cNvPr id="8" name="Content Placeholder 7">
            <a:extLst>
              <a:ext uri="{FF2B5EF4-FFF2-40B4-BE49-F238E27FC236}">
                <a16:creationId xmlns:a16="http://schemas.microsoft.com/office/drawing/2014/main" id="{C9AE9F2D-8C17-9646-046C-68A03C4551D9}"/>
              </a:ext>
            </a:extLst>
          </p:cNvPr>
          <p:cNvPicPr>
            <a:picLocks noGrp="1" noChangeAspect="1"/>
          </p:cNvPicPr>
          <p:nvPr>
            <p:ph idx="1"/>
          </p:nvPr>
        </p:nvPicPr>
        <p:blipFill>
          <a:blip r:embed="rId3"/>
          <a:stretch>
            <a:fillRect/>
          </a:stretch>
        </p:blipFill>
        <p:spPr bwMode="auto">
          <a:xfrm>
            <a:off x="1403480" y="1240971"/>
            <a:ext cx="9385040" cy="5130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52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CB3E-4744-E922-B2AE-3D29E8449375}"/>
              </a:ext>
            </a:extLst>
          </p:cNvPr>
          <p:cNvSpPr>
            <a:spLocks noGrp="1"/>
          </p:cNvSpPr>
          <p:nvPr>
            <p:ph type="title"/>
          </p:nvPr>
        </p:nvSpPr>
        <p:spPr>
          <a:xfrm>
            <a:off x="1143001" y="161318"/>
            <a:ext cx="9905998" cy="687768"/>
          </a:xfrm>
        </p:spPr>
        <p:txBody>
          <a:bodyPr>
            <a:normAutofit fontScale="90000"/>
          </a:bodyPr>
          <a:lstStyle/>
          <a:p>
            <a:r>
              <a:rPr lang="en-US" b="1" dirty="0">
                <a:solidFill>
                  <a:schemeClr val="bg1"/>
                </a:solidFill>
              </a:rPr>
              <a:t>GTP-U (General Packet Radio Service (</a:t>
            </a:r>
            <a:r>
              <a:rPr lang="en-US" b="1" dirty="0" err="1">
                <a:solidFill>
                  <a:schemeClr val="bg1"/>
                </a:solidFill>
              </a:rPr>
              <a:t>gprs</a:t>
            </a:r>
            <a:r>
              <a:rPr lang="en-US" b="1" dirty="0">
                <a:solidFill>
                  <a:schemeClr val="bg1"/>
                </a:solidFill>
              </a:rPr>
              <a:t>) </a:t>
            </a:r>
            <a:r>
              <a:rPr lang="en-US" b="1" dirty="0" err="1">
                <a:solidFill>
                  <a:schemeClr val="bg1"/>
                </a:solidFill>
              </a:rPr>
              <a:t>tunNelıng</a:t>
            </a:r>
            <a:r>
              <a:rPr lang="en-US" b="1" dirty="0">
                <a:solidFill>
                  <a:schemeClr val="bg1"/>
                </a:solidFill>
              </a:rPr>
              <a:t> protocol – user plane)</a:t>
            </a:r>
          </a:p>
        </p:txBody>
      </p:sp>
      <p:pic>
        <p:nvPicPr>
          <p:cNvPr id="1026" name="Picture 2" descr="fig2-attacks-on-5g-infrastructure-from-users-devices">
            <a:extLst>
              <a:ext uri="{FF2B5EF4-FFF2-40B4-BE49-F238E27FC236}">
                <a16:creationId xmlns:a16="http://schemas.microsoft.com/office/drawing/2014/main" id="{C3A254D4-1974-8C80-326D-48FB74C5CF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6688" y="1390261"/>
            <a:ext cx="9906000" cy="521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9257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9952</TotalTime>
  <Words>896</Words>
  <Application>Microsoft Office PowerPoint</Application>
  <PresentationFormat>Widescreen</PresentationFormat>
  <Paragraphs>131</Paragraphs>
  <Slides>36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vt:lpstr>
      <vt:lpstr>Calibri</vt:lpstr>
      <vt:lpstr>Segoe UI Light</vt:lpstr>
      <vt:lpstr>Tw Cen MT</vt:lpstr>
      <vt:lpstr>Circuit</vt:lpstr>
      <vt:lpstr>PowerPoint Presentation</vt:lpstr>
      <vt:lpstr>AGENDA</vt:lpstr>
      <vt:lpstr>WHAT IS 5G?</vt:lpstr>
      <vt:lpstr>GENERAL CONCEPTS IN 5G ECOSYSTEMS</vt:lpstr>
      <vt:lpstr>Software defined network (sdn)</vt:lpstr>
      <vt:lpstr>NETWORK SLICING</vt:lpstr>
      <vt:lpstr>AN EXAMPLE: HOW A TRANSPORT SLICE WORKS ?</vt:lpstr>
      <vt:lpstr>EDGE COMPUTING (mec)</vt:lpstr>
      <vt:lpstr>GTP-U (General Packet Radio Service (gprs) tunNelıng protocol – user plane)</vt:lpstr>
      <vt:lpstr>5G-BASED network SECURITY WEAKNESSES</vt:lpstr>
      <vt:lpstr>Are TRADITIONAL Security Measures STILL Enough?</vt:lpstr>
      <vt:lpstr>This is why we need a paradigm shift — MORE MODERN AND future-PROOF METHODS  TO SECURE 5G ECOSYSTEMS…</vt:lpstr>
      <vt:lpstr>ZERO TRUST SECURITY</vt:lpstr>
      <vt:lpstr>QUANTUM-SAFE NETWORks</vt:lpstr>
      <vt:lpstr>POPULAR ATTACKS APPLIED ON 5G ECOSYSTEMS</vt:lpstr>
      <vt:lpstr>GENERAL THREAD-LANDSCAPE</vt:lpstr>
      <vt:lpstr>SECURITY THREADS DURING SLICE OPERATIONS</vt:lpstr>
      <vt:lpstr>POPULAR ATTACKS IN 5G ECOSYSTEMS</vt:lpstr>
      <vt:lpstr>Federated Learning Poisoning Attack</vt:lpstr>
      <vt:lpstr>FIRST: WHAT IS Federated Learning ?</vt:lpstr>
      <vt:lpstr>What Is federated learning poisoning attack ?</vt:lpstr>
      <vt:lpstr>My simulation set-up</vt:lpstr>
      <vt:lpstr>FLPA EFFECT</vt:lpstr>
      <vt:lpstr>DefenSe Strategies against FLPa</vt:lpstr>
      <vt:lpstr>IP FRAGMENTATION ATTACK</vt:lpstr>
      <vt:lpstr>FIRST: WHAT IS IP FRAGMENTATION ?</vt:lpstr>
      <vt:lpstr>WHAT IS IP FRAGMENTATION ATTACK ?</vt:lpstr>
      <vt:lpstr>IP FRAGMENTATION ATTACK IN 5G-BASED NETWORKS</vt:lpstr>
      <vt:lpstr>REMOTE CODE EXECUTION (RCE) VULNERABILTY ?</vt:lpstr>
      <vt:lpstr>MY ATTACK SIMULATION</vt:lpstr>
      <vt:lpstr>WIRESHARK ANALYSIS</vt:lpstr>
      <vt:lpstr>DefenSe Strategies against IPF Based ATTACKS</vt:lpstr>
      <vt:lpstr>NOKIA SOLUTIONS</vt:lpstr>
      <vt:lpstr>NOKIA’S SOLUTION</vt:lpstr>
      <vt:lpstr>THANK YOU FOR LISTENING                      🙂</vt:lpstr>
      <vt:lpstr>RESOURCES &amp;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Ege Harputlu</dc:creator>
  <cp:lastModifiedBy>Ege Harputlu</cp:lastModifiedBy>
  <cp:revision>750</cp:revision>
  <dcterms:created xsi:type="dcterms:W3CDTF">2025-07-25T16:59:36Z</dcterms:created>
  <dcterms:modified xsi:type="dcterms:W3CDTF">2025-12-10T14:02:27Z</dcterms:modified>
</cp:coreProperties>
</file>